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80" r:id="rId2"/>
    <p:sldId id="276" r:id="rId3"/>
    <p:sldId id="257" r:id="rId4"/>
    <p:sldId id="259" r:id="rId5"/>
    <p:sldId id="277" r:id="rId6"/>
    <p:sldId id="260" r:id="rId7"/>
    <p:sldId id="261" r:id="rId8"/>
    <p:sldId id="279" r:id="rId9"/>
    <p:sldId id="272" r:id="rId10"/>
    <p:sldId id="273" r:id="rId11"/>
    <p:sldId id="258" r:id="rId12"/>
    <p:sldId id="262" r:id="rId13"/>
    <p:sldId id="270" r:id="rId14"/>
    <p:sldId id="266" r:id="rId15"/>
    <p:sldId id="271" r:id="rId16"/>
    <p:sldId id="267" r:id="rId17"/>
    <p:sldId id="26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D5BB"/>
    <a:srgbClr val="FFF6E7"/>
    <a:srgbClr val="DBE4F5"/>
    <a:srgbClr val="F0E7BA"/>
    <a:srgbClr val="EEE6C8"/>
    <a:srgbClr val="EBE2BF"/>
    <a:srgbClr val="FEF1DE"/>
    <a:srgbClr val="F9EEED"/>
    <a:srgbClr val="F0F5FA"/>
    <a:srgbClr val="E7EF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97" autoAdjust="0"/>
    <p:restoredTop sz="94660"/>
  </p:normalViewPr>
  <p:slideViewPr>
    <p:cSldViewPr>
      <p:cViewPr varScale="1">
        <p:scale>
          <a:sx n="69" d="100"/>
          <a:sy n="69" d="100"/>
        </p:scale>
        <p:origin x="65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2" d="100"/>
        <a:sy n="7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B12A0-2424-4330-BC83-2F671FE6840E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222AB7-E674-4DCD-87C9-65EC7B289F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6524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222AB7-E674-4DCD-87C9-65EC7B289FD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6359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&#1052;&#1072;&#1089;&#1075;&#1091;&#1090;&#1086;&#1074;%20&#1040;&#1081;&#1088;&#1072;&#1090;%202013.ppt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&#1057;&#1077;&#1083;&#1080;&#1085;&#1072;%20%202011.ppt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&#1052;&#1072;&#1089;&#1075;&#1091;&#1090;&#1086;&#1074;%20&#1040;.pptx" TargetMode="External"/><Relationship Id="rId2" Type="http://schemas.openxmlformats.org/officeDocument/2006/relationships/hyperlink" Target="&#1064;&#1080;&#1085;&#1082;&#1072;&#1088;&#1077;&#1074;&#1072;%202012.ppt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2D%20illustration%20and%20Concept%20Art%202015.pptx" TargetMode="External"/><Relationship Id="rId2" Type="http://schemas.openxmlformats.org/officeDocument/2006/relationships/hyperlink" Target="&#1050;&#1086;&#1084;&#1087;&#1100;&#1102;&#1090;&#1077;&#1088;&#1085;&#1086;&#1077;%20&#1080;&#1089;&#1082;&#1091;&#1089;&#1089;&#1090;&#1074;&#1086;%20&#1048;&#1074;&#1072;&#1085;&#1086;&#1074;&#1072;%202014.pptx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&#1044;&#1080;&#1079;&#1072;&#1081;&#1085;%20&#1096;&#1082;&#1086;&#1083;&#1100;&#1085;&#1099;&#1093;%20&#1087;&#1086;&#1084;&#1077;&#1097;&#1077;&#1085;&#1080;&#1081;.%20&#1043;&#1091;&#1089;&#1077;&#1074;&#1072;%20&#1069;&#1083;&#1080;&#1079;&#1072;%2010%20&#1040;%20(2).pptx" TargetMode="External"/><Relationship Id="rId4" Type="http://schemas.openxmlformats.org/officeDocument/2006/relationships/hyperlink" Target="Digital%20art2%202016.pptx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1700808"/>
            <a:ext cx="62646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профессионализма учителя информатики в условия перехода на ФГОС ООО</a:t>
            </a:r>
            <a:endParaRPr lang="ru-RU" sz="28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23728" y="3429000"/>
            <a:ext cx="54726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Миннуллина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Альфия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Назиповна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читель высшей квалификационной категории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МБОУ «Гимназия №125»</a:t>
            </a:r>
          </a:p>
          <a:p>
            <a:pPr algn="ct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Казань Советский район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39952" y="6165304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 год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809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chemeClr val="bg2">
                <a:lumMod val="9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7693" y="692696"/>
            <a:ext cx="842493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000" dirty="0">
                <a:latin typeface="Times New Roman"/>
                <a:ea typeface="Times New Roman"/>
              </a:rPr>
              <a:t>3</a:t>
            </a:r>
            <a:r>
              <a:rPr lang="ru-RU" sz="2000" dirty="0" smtClean="0">
                <a:latin typeface="Times New Roman"/>
                <a:ea typeface="Times New Roman"/>
              </a:rPr>
              <a:t>) </a:t>
            </a:r>
            <a:r>
              <a:rPr lang="ru-RU" sz="2000" dirty="0">
                <a:latin typeface="Times New Roman"/>
                <a:ea typeface="Times New Roman"/>
              </a:rPr>
              <a:t>работа с ПО </a:t>
            </a:r>
            <a:r>
              <a:rPr lang="ru-RU" sz="2000" dirty="0">
                <a:solidFill>
                  <a:srgbClr val="C00000"/>
                </a:solidFill>
                <a:latin typeface="Times New Roman"/>
                <a:ea typeface="Times New Roman"/>
              </a:rPr>
              <a:t>для создания и редактирования таблиц:</a:t>
            </a:r>
            <a:r>
              <a:rPr lang="ru-RU" sz="2000" dirty="0">
                <a:latin typeface="Times New Roman"/>
                <a:ea typeface="Times New Roman"/>
              </a:rPr>
              <a:t> 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i="1" dirty="0">
                <a:solidFill>
                  <a:schemeClr val="tx2"/>
                </a:solidFill>
                <a:latin typeface="Times New Roman"/>
                <a:ea typeface="Times New Roman"/>
              </a:rPr>
              <a:t>создание прайс-листа;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i="1" dirty="0">
                <a:solidFill>
                  <a:schemeClr val="tx2"/>
                </a:solidFill>
                <a:latin typeface="Times New Roman"/>
                <a:ea typeface="Times New Roman"/>
              </a:rPr>
              <a:t>создание отчета (с диаграммой)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i="1" dirty="0">
                <a:solidFill>
                  <a:schemeClr val="tx2"/>
                </a:solidFill>
                <a:latin typeface="Times New Roman"/>
                <a:ea typeface="Times New Roman"/>
              </a:rPr>
              <a:t>и т.д.</a:t>
            </a:r>
          </a:p>
          <a:p>
            <a:pPr algn="just">
              <a:spcAft>
                <a:spcPts val="0"/>
              </a:spcAft>
            </a:pPr>
            <a:r>
              <a:rPr lang="en-US" sz="2000" dirty="0">
                <a:latin typeface="Times New Roman"/>
                <a:ea typeface="Times New Roman"/>
              </a:rPr>
              <a:t>4</a:t>
            </a:r>
            <a:r>
              <a:rPr lang="ru-RU" sz="2000" dirty="0" smtClean="0">
                <a:latin typeface="Times New Roman"/>
                <a:ea typeface="Times New Roman"/>
              </a:rPr>
              <a:t>) </a:t>
            </a:r>
            <a:r>
              <a:rPr lang="ru-RU" sz="2000" dirty="0">
                <a:latin typeface="Times New Roman"/>
                <a:ea typeface="Times New Roman"/>
              </a:rPr>
              <a:t>работа с ПО </a:t>
            </a:r>
            <a:r>
              <a:rPr lang="ru-RU" sz="2000" dirty="0">
                <a:solidFill>
                  <a:srgbClr val="C00000"/>
                </a:solidFill>
                <a:latin typeface="Times New Roman"/>
                <a:ea typeface="Times New Roman"/>
              </a:rPr>
              <a:t>для создания и редактирования презентаций</a:t>
            </a:r>
            <a:r>
              <a:rPr lang="ru-RU" sz="2000" dirty="0">
                <a:latin typeface="Times New Roman"/>
                <a:ea typeface="Times New Roman"/>
              </a:rPr>
              <a:t>: 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i="1" dirty="0">
                <a:solidFill>
                  <a:schemeClr val="tx2"/>
                </a:solidFill>
                <a:latin typeface="Times New Roman"/>
                <a:ea typeface="Times New Roman"/>
              </a:rPr>
              <a:t>создание презентации фирмы (слайды должны содержать предыдущие разработки: фирменный знак, рекламный щит, текстовые и табличные документы);</a:t>
            </a:r>
          </a:p>
          <a:p>
            <a:pPr algn="just">
              <a:spcAft>
                <a:spcPts val="0"/>
              </a:spcAft>
            </a:pPr>
            <a:r>
              <a:rPr lang="en-US" sz="2000" dirty="0">
                <a:latin typeface="Times New Roman"/>
                <a:ea typeface="Times New Roman"/>
              </a:rPr>
              <a:t>5</a:t>
            </a:r>
            <a:r>
              <a:rPr lang="ru-RU" sz="2000" dirty="0" smtClean="0">
                <a:latin typeface="Times New Roman"/>
                <a:ea typeface="Times New Roman"/>
              </a:rPr>
              <a:t>) </a:t>
            </a:r>
            <a:r>
              <a:rPr lang="ru-RU" sz="2000" dirty="0">
                <a:latin typeface="Times New Roman"/>
                <a:ea typeface="Times New Roman"/>
              </a:rPr>
              <a:t>работа с ПО </a:t>
            </a:r>
            <a:r>
              <a:rPr lang="ru-RU" sz="2000" dirty="0">
                <a:solidFill>
                  <a:srgbClr val="C00000"/>
                </a:solidFill>
                <a:latin typeface="Times New Roman"/>
                <a:ea typeface="Times New Roman"/>
              </a:rPr>
              <a:t>для управления базами данных</a:t>
            </a:r>
            <a:r>
              <a:rPr lang="ru-RU" sz="2000" dirty="0">
                <a:latin typeface="Times New Roman"/>
                <a:ea typeface="Times New Roman"/>
              </a:rPr>
              <a:t>: 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i="1" dirty="0">
                <a:solidFill>
                  <a:schemeClr val="tx2"/>
                </a:solidFill>
                <a:latin typeface="Times New Roman"/>
                <a:ea typeface="Times New Roman"/>
              </a:rPr>
              <a:t>создание базы данных для фирмы.</a:t>
            </a:r>
          </a:p>
          <a:p>
            <a:pPr algn="just">
              <a:spcAft>
                <a:spcPts val="0"/>
              </a:spcAft>
            </a:pPr>
            <a:r>
              <a:rPr lang="en-US" sz="2000" dirty="0">
                <a:latin typeface="Times New Roman"/>
                <a:ea typeface="Times New Roman"/>
              </a:rPr>
              <a:t>6</a:t>
            </a:r>
            <a:r>
              <a:rPr lang="ru-RU" sz="2000" dirty="0" smtClean="0">
                <a:latin typeface="Times New Roman"/>
                <a:ea typeface="Times New Roman"/>
              </a:rPr>
              <a:t>) </a:t>
            </a:r>
            <a:r>
              <a:rPr lang="ru-RU" sz="2000" dirty="0">
                <a:latin typeface="Times New Roman"/>
                <a:ea typeface="Times New Roman"/>
              </a:rPr>
              <a:t>работа с ПО </a:t>
            </a:r>
            <a:r>
              <a:rPr lang="ru-RU" sz="2000" dirty="0">
                <a:solidFill>
                  <a:srgbClr val="C00000"/>
                </a:solidFill>
                <a:latin typeface="Times New Roman"/>
                <a:ea typeface="Times New Roman"/>
              </a:rPr>
              <a:t>для подготовки публикаций и сайтов</a:t>
            </a:r>
            <a:r>
              <a:rPr lang="ru-RU" sz="2000" dirty="0">
                <a:latin typeface="Times New Roman"/>
                <a:ea typeface="Times New Roman"/>
              </a:rPr>
              <a:t>: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sz="2000" i="1" dirty="0">
                <a:solidFill>
                  <a:schemeClr val="tx2"/>
                </a:solidFill>
                <a:latin typeface="Times New Roman"/>
                <a:ea typeface="Times New Roman"/>
              </a:rPr>
              <a:t>создание буклета;</a:t>
            </a: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  <a:tabLst>
                <a:tab pos="457200" algn="l"/>
              </a:tabLst>
            </a:pPr>
            <a:r>
              <a:rPr lang="ru-RU" sz="2000" i="1" dirty="0">
                <a:solidFill>
                  <a:schemeClr val="tx2"/>
                </a:solidFill>
                <a:latin typeface="Times New Roman"/>
                <a:ea typeface="Times New Roman"/>
              </a:rPr>
              <a:t>создание сайта. </a:t>
            </a:r>
          </a:p>
          <a:p>
            <a:pPr algn="just"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Методические </a:t>
            </a:r>
            <a:r>
              <a:rPr lang="ru-RU" sz="2000" dirty="0">
                <a:latin typeface="Times New Roman"/>
                <a:ea typeface="Times New Roman"/>
              </a:rPr>
              <a:t>пособия и рекомендации к каждому этапу разработаны и используются учащимися.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9190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6">
                <a:lumMod val="20000"/>
                <a:lumOff val="80000"/>
              </a:schemeClr>
            </a:gs>
            <a:gs pos="50000">
              <a:schemeClr val="bg1"/>
            </a:gs>
            <a:gs pos="100000">
              <a:schemeClr val="accent2">
                <a:lumMod val="20000"/>
                <a:lumOff val="8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98565" y="302359"/>
            <a:ext cx="8064896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0225" algn="just"/>
            <a:r>
              <a:rPr lang="ru-RU" sz="2400" b="1" u="sng" dirty="0" smtClean="0">
                <a:solidFill>
                  <a:schemeClr val="tx2"/>
                </a:solidFill>
                <a:latin typeface="Times New Roman"/>
                <a:ea typeface="Times New Roman"/>
              </a:rPr>
              <a:t>Элемент интеграции информатики и литературы</a:t>
            </a:r>
          </a:p>
          <a:p>
            <a:pPr indent="530225" algn="just"/>
            <a:endParaRPr lang="ru-RU" sz="2000" dirty="0" smtClean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 indent="530225" algn="just"/>
            <a:r>
              <a:rPr lang="ru-RU" sz="2000" b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В </a:t>
            </a:r>
            <a:r>
              <a:rPr lang="ru-RU" sz="2000" b="1" dirty="0">
                <a:solidFill>
                  <a:schemeClr val="tx2"/>
                </a:solidFill>
                <a:latin typeface="Times New Roman"/>
                <a:ea typeface="Times New Roman"/>
              </a:rPr>
              <a:t>филологических классах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i="1" dirty="0">
                <a:solidFill>
                  <a:schemeClr val="tx2"/>
                </a:solidFill>
                <a:latin typeface="Times New Roman"/>
                <a:ea typeface="Times New Roman"/>
              </a:rPr>
              <a:t>взаимосвязь таких предметов как литература и информатика</a:t>
            </a: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000" dirty="0">
                <a:latin typeface="Times New Roman"/>
                <a:ea typeface="Times New Roman"/>
              </a:rPr>
              <a:t>дает возможность более глубоко изучать каждый предмет, и что самое главное, приучает учащихся творчески мыслить, развивает эмоциональную сферу; развитие эмоциональной сферы является одной из важнейших целей школы. </a:t>
            </a:r>
            <a:r>
              <a:rPr lang="ru-RU" sz="2000" dirty="0">
                <a:solidFill>
                  <a:srgbClr val="C00000"/>
                </a:solidFill>
                <a:latin typeface="Times New Roman"/>
                <a:ea typeface="Times New Roman"/>
              </a:rPr>
              <a:t>Произведения литературы и искусства используются на уроках информатики как средство мотивации творческой деятельности учащихся</a:t>
            </a:r>
            <a:r>
              <a:rPr lang="ru-RU" sz="2000" dirty="0">
                <a:latin typeface="Times New Roman"/>
                <a:ea typeface="Times New Roman"/>
              </a:rPr>
              <a:t>. Графические компьютерные программы являются удобным инструментом для создания </a:t>
            </a:r>
            <a:r>
              <a:rPr lang="ru-RU" sz="2000" i="1" dirty="0">
                <a:solidFill>
                  <a:schemeClr val="tx2"/>
                </a:solidFill>
                <a:latin typeface="Times New Roman"/>
                <a:ea typeface="Times New Roman"/>
              </a:rPr>
              <a:t>ассоциаций</a:t>
            </a:r>
            <a:r>
              <a:rPr lang="ru-RU" sz="2000" dirty="0">
                <a:latin typeface="Times New Roman"/>
                <a:ea typeface="Times New Roman"/>
              </a:rPr>
              <a:t> и </a:t>
            </a:r>
            <a:r>
              <a:rPr lang="ru-RU" sz="2000" i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иллюстраций</a:t>
            </a:r>
            <a:r>
              <a:rPr lang="ru-RU" sz="2000" dirty="0" smtClean="0">
                <a:latin typeface="Times New Roman"/>
                <a:ea typeface="Times New Roman"/>
              </a:rPr>
              <a:t> </a:t>
            </a:r>
            <a:r>
              <a:rPr lang="ru-RU" sz="2000" dirty="0">
                <a:latin typeface="Times New Roman"/>
                <a:ea typeface="Times New Roman"/>
              </a:rPr>
              <a:t>по художественным произведениям. </a:t>
            </a:r>
            <a:r>
              <a:rPr lang="ru-RU" sz="2000" dirty="0">
                <a:solidFill>
                  <a:srgbClr val="C00000"/>
                </a:solidFill>
                <a:latin typeface="Times New Roman"/>
                <a:ea typeface="Times New Roman"/>
              </a:rPr>
              <a:t>Компьютерная графика помогает глубже проникнуть в художественный мир литературного произведения, постигнуть его смысл, отпечатать зрительный </a:t>
            </a:r>
            <a:r>
              <a:rPr lang="ru-RU" sz="2000" dirty="0" smtClean="0">
                <a:solidFill>
                  <a:srgbClr val="C00000"/>
                </a:solidFill>
                <a:latin typeface="Times New Roman"/>
                <a:ea typeface="Times New Roman"/>
              </a:rPr>
              <a:t>образ.</a:t>
            </a:r>
          </a:p>
          <a:p>
            <a:pPr algn="just"/>
            <a:endParaRPr lang="ru-RU" sz="2000" dirty="0">
              <a:latin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Примеры </a:t>
            </a:r>
            <a:r>
              <a:rPr lang="ru-RU" sz="2000" dirty="0">
                <a:latin typeface="Times New Roman"/>
                <a:ea typeface="Times New Roman"/>
              </a:rPr>
              <a:t>тем проектов, разработанных учащимися: </a:t>
            </a:r>
            <a:r>
              <a:rPr lang="ru-RU" sz="2000" i="1" dirty="0">
                <a:solidFill>
                  <a:schemeClr val="tx2"/>
                </a:solidFill>
                <a:latin typeface="Times New Roman"/>
                <a:ea typeface="Arial Unicode MS"/>
              </a:rPr>
              <a:t>иллюстрации к литературному произведению Ричарда Баха «Чайка по имени Джонатан Ливингстон</a:t>
            </a:r>
            <a:r>
              <a:rPr lang="ru-RU" sz="2000" i="1" dirty="0" smtClean="0">
                <a:solidFill>
                  <a:schemeClr val="tx2"/>
                </a:solidFill>
                <a:latin typeface="Times New Roman"/>
                <a:ea typeface="Arial Unicode MS"/>
              </a:rPr>
              <a:t>»,</a:t>
            </a:r>
            <a:r>
              <a:rPr lang="ru-RU" sz="2000" dirty="0" smtClean="0">
                <a:solidFill>
                  <a:schemeClr val="tx2"/>
                </a:solidFill>
                <a:latin typeface="Times New Roman"/>
                <a:ea typeface="Arial Unicode MS"/>
              </a:rPr>
              <a:t> </a:t>
            </a:r>
            <a:r>
              <a:rPr lang="ru-RU" sz="2000" i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«</a:t>
            </a:r>
            <a:r>
              <a:rPr lang="ru-RU" sz="2000" i="1" dirty="0">
                <a:solidFill>
                  <a:schemeClr val="tx2"/>
                </a:solidFill>
                <a:latin typeface="Times New Roman"/>
                <a:ea typeface="Times New Roman"/>
              </a:rPr>
              <a:t>Цифровое искусство», «Графический дизайн</a:t>
            </a:r>
            <a:r>
              <a:rPr lang="ru-RU" sz="2000" i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», </a:t>
            </a:r>
            <a:r>
              <a:rPr lang="ru-RU" sz="2000" i="1" dirty="0">
                <a:solidFill>
                  <a:schemeClr val="tx2"/>
                </a:solidFill>
                <a:latin typeface="Times New Roman"/>
                <a:ea typeface="Times New Roman"/>
              </a:rPr>
              <a:t>«2</a:t>
            </a:r>
            <a:r>
              <a:rPr lang="en-US" sz="2000" i="1" dirty="0">
                <a:solidFill>
                  <a:schemeClr val="tx2"/>
                </a:solidFill>
                <a:latin typeface="Times New Roman"/>
                <a:ea typeface="Times New Roman"/>
              </a:rPr>
              <a:t>D</a:t>
            </a:r>
            <a:r>
              <a:rPr lang="ru-RU" sz="2000" i="1" dirty="0">
                <a:solidFill>
                  <a:schemeClr val="tx2"/>
                </a:solidFill>
                <a:latin typeface="Times New Roman"/>
                <a:ea typeface="Times New Roman"/>
              </a:rPr>
              <a:t> иллюстрация и </a:t>
            </a:r>
            <a:r>
              <a:rPr lang="en-US" sz="2000" i="1" dirty="0" err="1">
                <a:solidFill>
                  <a:schemeClr val="tx2"/>
                </a:solidFill>
                <a:latin typeface="Times New Roman"/>
                <a:ea typeface="Times New Roman"/>
              </a:rPr>
              <a:t>conceptart</a:t>
            </a:r>
            <a:r>
              <a:rPr lang="ru-RU" sz="2000" i="1" dirty="0">
                <a:solidFill>
                  <a:schemeClr val="tx2"/>
                </a:solidFill>
                <a:latin typeface="Times New Roman"/>
                <a:ea typeface="Times New Roman"/>
              </a:rPr>
              <a:t>» и др. </a:t>
            </a:r>
            <a:endParaRPr lang="ru-RU" sz="2000" i="1" dirty="0" smtClean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 indent="457200" algn="r">
              <a:spcAft>
                <a:spcPts val="0"/>
              </a:spcAft>
            </a:pPr>
            <a:r>
              <a:rPr lang="ru-RU" sz="2000" i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Пример </a:t>
            </a:r>
            <a:r>
              <a:rPr lang="ru-RU" sz="2000" i="1" dirty="0" smtClean="0">
                <a:solidFill>
                  <a:schemeClr val="tx2"/>
                </a:solidFill>
                <a:latin typeface="Times New Roman"/>
                <a:ea typeface="Times New Roman"/>
                <a:hlinkClick r:id="rId2" action="ppaction://hlinkpres?slideindex=1&amp;slidetitle="/>
              </a:rPr>
              <a:t>: Масгутов  А</a:t>
            </a:r>
            <a:r>
              <a:rPr lang="ru-RU" sz="2000" i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.</a:t>
            </a:r>
            <a:endParaRPr lang="ru-RU" sz="2000" i="1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 algn="just"/>
            <a:endParaRPr lang="ru-RU" sz="2000" i="1" dirty="0"/>
          </a:p>
        </p:txBody>
      </p:sp>
    </p:spTree>
    <p:extLst>
      <p:ext uri="{BB962C8B-B14F-4D97-AF65-F5344CB8AC3E}">
        <p14:creationId xmlns:p14="http://schemas.microsoft.com/office/powerpoint/2010/main" val="414939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">
              <a:srgbClr val="DAE7F6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116632"/>
            <a:ext cx="8496944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400" b="1" u="sng" dirty="0">
                <a:solidFill>
                  <a:srgbClr val="002060"/>
                </a:solidFill>
                <a:latin typeface="Times New Roman"/>
                <a:ea typeface="Times New Roman"/>
              </a:rPr>
              <a:t>Освоение компьютерных программ проходит по </a:t>
            </a:r>
            <a:r>
              <a:rPr lang="ru-RU" sz="2400" b="1" u="sng" dirty="0" smtClean="0">
                <a:solidFill>
                  <a:srgbClr val="002060"/>
                </a:solidFill>
                <a:latin typeface="Times New Roman"/>
                <a:ea typeface="Times New Roman"/>
              </a:rPr>
              <a:t>этапам</a:t>
            </a:r>
          </a:p>
          <a:p>
            <a:pPr indent="457200" algn="just">
              <a:spcAft>
                <a:spcPts val="0"/>
              </a:spcAft>
            </a:pPr>
            <a:endParaRPr lang="ru-RU" sz="2400" b="1" u="sng" dirty="0">
              <a:latin typeface="Times New Roman"/>
              <a:ea typeface="Times New Roman"/>
            </a:endParaRPr>
          </a:p>
          <a:p>
            <a:pPr marR="339725" indent="457200" algn="just">
              <a:spcAft>
                <a:spcPts val="0"/>
              </a:spcAft>
              <a:tabLst>
                <a:tab pos="5652770" algn="l"/>
                <a:tab pos="5715000" algn="l"/>
              </a:tabLst>
            </a:pPr>
            <a:r>
              <a:rPr lang="ru-RU" sz="2000" dirty="0">
                <a:latin typeface="Times New Roman"/>
                <a:ea typeface="Times New Roman"/>
              </a:rPr>
              <a:t>1. </a:t>
            </a:r>
            <a:r>
              <a:rPr lang="ru-RU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На </a:t>
            </a:r>
            <a:r>
              <a:rPr lang="ru-RU" b="1" dirty="0">
                <a:solidFill>
                  <a:srgbClr val="002060"/>
                </a:solidFill>
                <a:latin typeface="Times New Roman"/>
                <a:ea typeface="Times New Roman"/>
              </a:rPr>
              <a:t>первом этапе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</a:rPr>
              <a:t>при </a:t>
            </a:r>
            <a:r>
              <a:rPr lang="ru-RU" dirty="0">
                <a:latin typeface="Times New Roman"/>
                <a:ea typeface="Times New Roman"/>
              </a:rPr>
              <a:t>освоении </a:t>
            </a: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графических редакторов (</a:t>
            </a:r>
            <a:r>
              <a:rPr lang="en-US" i="1" dirty="0">
                <a:solidFill>
                  <a:schemeClr val="tx2"/>
                </a:solidFill>
                <a:latin typeface="Times New Roman"/>
                <a:ea typeface="Times New Roman"/>
              </a:rPr>
              <a:t>Paint</a:t>
            </a: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, </a:t>
            </a:r>
            <a:r>
              <a:rPr lang="en-US" i="1" dirty="0">
                <a:solidFill>
                  <a:schemeClr val="tx2"/>
                </a:solidFill>
                <a:latin typeface="Times New Roman"/>
                <a:ea typeface="Times New Roman"/>
              </a:rPr>
              <a:t>Photoshop</a:t>
            </a: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) </a:t>
            </a:r>
            <a:r>
              <a:rPr lang="ru-RU" dirty="0" smtClean="0">
                <a:latin typeface="Times New Roman"/>
                <a:ea typeface="Times New Roman"/>
              </a:rPr>
              <a:t>учащиеся </a:t>
            </a:r>
            <a:r>
              <a:rPr lang="ru-RU" dirty="0">
                <a:latin typeface="Times New Roman"/>
                <a:ea typeface="Times New Roman"/>
              </a:rPr>
              <a:t>разрабатывают </a:t>
            </a:r>
            <a:r>
              <a:rPr lang="ru-RU" dirty="0">
                <a:solidFill>
                  <a:srgbClr val="C00000"/>
                </a:solidFill>
                <a:latin typeface="Times New Roman"/>
                <a:ea typeface="Times New Roman"/>
              </a:rPr>
              <a:t>национальный орнамент </a:t>
            </a:r>
            <a:r>
              <a:rPr lang="ru-RU" dirty="0">
                <a:latin typeface="Times New Roman"/>
                <a:ea typeface="Times New Roman"/>
              </a:rPr>
              <a:t>(русский, татарский и др. национальностей по выбору). Для создания орнамента нужна большая предварительная подготовка (изучение национальных орнаментов, создание эскизов). Материал для работы учащиеся находят в иллюстрированных книгах, журналах, Интернете, С</a:t>
            </a:r>
            <a:r>
              <a:rPr lang="en-US" dirty="0">
                <a:latin typeface="Times New Roman"/>
                <a:ea typeface="Times New Roman"/>
              </a:rPr>
              <a:t>D</a:t>
            </a:r>
            <a:r>
              <a:rPr lang="ru-RU" dirty="0">
                <a:latin typeface="Times New Roman"/>
                <a:ea typeface="Times New Roman"/>
              </a:rPr>
              <a:t> - дисках, в кабинетах татарского языка, русского языка, консультируются у учителей данных предметов. Работая над темой </a:t>
            </a:r>
            <a:r>
              <a:rPr lang="ru-RU" dirty="0">
                <a:solidFill>
                  <a:srgbClr val="C00000"/>
                </a:solidFill>
                <a:latin typeface="Times New Roman"/>
                <a:ea typeface="Times New Roman"/>
              </a:rPr>
              <a:t>«</a:t>
            </a:r>
            <a:r>
              <a:rPr lang="ru-RU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Абстракци</a:t>
            </a:r>
            <a:r>
              <a:rPr lang="ru-RU" dirty="0" smtClean="0">
                <a:solidFill>
                  <a:srgbClr val="C00000"/>
                </a:solidFill>
                <a:latin typeface="Times New Roman"/>
                <a:ea typeface="Times New Roman"/>
              </a:rPr>
              <a:t>» </a:t>
            </a:r>
            <a:r>
              <a:rPr lang="ru-RU" dirty="0" smtClean="0">
                <a:solidFill>
                  <a:schemeClr val="tx2"/>
                </a:solidFill>
                <a:latin typeface="Times New Roman"/>
                <a:ea typeface="Times New Roman"/>
              </a:rPr>
              <a:t>(в проекте) </a:t>
            </a:r>
            <a:r>
              <a:rPr lang="ru-RU" dirty="0" smtClean="0">
                <a:latin typeface="Times New Roman"/>
                <a:ea typeface="Times New Roman"/>
              </a:rPr>
              <a:t>также </a:t>
            </a:r>
            <a:r>
              <a:rPr lang="ru-RU" dirty="0">
                <a:latin typeface="Times New Roman"/>
                <a:ea typeface="Times New Roman"/>
              </a:rPr>
              <a:t>используют национальные </a:t>
            </a:r>
            <a:r>
              <a:rPr lang="ru-RU" dirty="0" smtClean="0">
                <a:latin typeface="Times New Roman"/>
                <a:ea typeface="Times New Roman"/>
              </a:rPr>
              <a:t>мотивы  (</a:t>
            </a:r>
            <a:r>
              <a:rPr lang="ru-RU" dirty="0" smtClean="0">
                <a:solidFill>
                  <a:schemeClr val="tx2"/>
                </a:solidFill>
                <a:latin typeface="Times New Roman"/>
                <a:ea typeface="Times New Roman"/>
              </a:rPr>
              <a:t>региональный компонент). </a:t>
            </a:r>
            <a:endParaRPr lang="ru-RU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 marR="339725" indent="457200" algn="just">
              <a:spcAft>
                <a:spcPts val="0"/>
              </a:spcAft>
              <a:tabLst>
                <a:tab pos="5652770" algn="l"/>
                <a:tab pos="5715000" algn="l"/>
              </a:tabLst>
            </a:pPr>
            <a:r>
              <a:rPr lang="ru-RU" dirty="0">
                <a:latin typeface="Times New Roman"/>
                <a:ea typeface="Times New Roman"/>
              </a:rPr>
              <a:t>2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. </a:t>
            </a:r>
            <a:r>
              <a:rPr lang="ru-RU" b="1" dirty="0">
                <a:solidFill>
                  <a:srgbClr val="002060"/>
                </a:solidFill>
                <a:latin typeface="Times New Roman"/>
                <a:ea typeface="Times New Roman"/>
              </a:rPr>
              <a:t>На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/>
                <a:ea typeface="Times New Roman"/>
              </a:rPr>
              <a:t>втором этапе</a:t>
            </a:r>
            <a:r>
              <a:rPr lang="ru-RU" dirty="0">
                <a:latin typeface="Times New Roman"/>
                <a:ea typeface="Times New Roman"/>
              </a:rPr>
              <a:t> работы  с графическими редакторами учащиеся создают </a:t>
            </a:r>
            <a:r>
              <a:rPr lang="ru-RU" dirty="0" smtClean="0">
                <a:solidFill>
                  <a:srgbClr val="C00000"/>
                </a:solidFill>
                <a:latin typeface="Times New Roman"/>
                <a:ea typeface="Times New Roman"/>
              </a:rPr>
              <a:t>ассоциации  </a:t>
            </a:r>
            <a:r>
              <a:rPr lang="ru-RU" dirty="0">
                <a:solidFill>
                  <a:srgbClr val="C00000"/>
                </a:solidFill>
                <a:latin typeface="Times New Roman"/>
                <a:ea typeface="Times New Roman"/>
              </a:rPr>
              <a:t>или </a:t>
            </a:r>
            <a:r>
              <a:rPr lang="ru-RU" dirty="0" smtClean="0">
                <a:solidFill>
                  <a:srgbClr val="C00000"/>
                </a:solidFill>
                <a:latin typeface="Times New Roman"/>
                <a:ea typeface="Times New Roman"/>
              </a:rPr>
              <a:t>иллюстрации </a:t>
            </a:r>
            <a:r>
              <a:rPr lang="ru-RU" dirty="0">
                <a:solidFill>
                  <a:srgbClr val="C00000"/>
                </a:solidFill>
                <a:latin typeface="Times New Roman"/>
                <a:ea typeface="Times New Roman"/>
              </a:rPr>
              <a:t>по прочитанным литературным произведениям </a:t>
            </a:r>
            <a:r>
              <a:rPr lang="ru-RU" dirty="0">
                <a:latin typeface="Times New Roman"/>
                <a:ea typeface="Times New Roman"/>
              </a:rPr>
              <a:t>(русской, татарской, зарубежной литературы). </a:t>
            </a:r>
          </a:p>
          <a:p>
            <a:pPr marR="339725" indent="457200" algn="just">
              <a:spcAft>
                <a:spcPts val="0"/>
              </a:spcAft>
              <a:tabLst>
                <a:tab pos="5652770" algn="l"/>
                <a:tab pos="5715000" algn="l"/>
              </a:tabLst>
            </a:pPr>
            <a:r>
              <a:rPr lang="ru-RU" dirty="0">
                <a:latin typeface="Times New Roman"/>
                <a:ea typeface="Times New Roman"/>
              </a:rPr>
              <a:t>3. </a:t>
            </a:r>
            <a:r>
              <a:rPr lang="ru-RU" b="1" dirty="0">
                <a:solidFill>
                  <a:srgbClr val="002060"/>
                </a:solidFill>
                <a:latin typeface="Times New Roman"/>
                <a:ea typeface="Times New Roman"/>
              </a:rPr>
              <a:t>На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b="1" dirty="0">
                <a:solidFill>
                  <a:srgbClr val="002060"/>
                </a:solidFill>
                <a:latin typeface="Times New Roman"/>
                <a:ea typeface="Times New Roman"/>
              </a:rPr>
              <a:t>третьем этапе</a:t>
            </a:r>
            <a:r>
              <a:rPr lang="ru-RU" dirty="0">
                <a:latin typeface="Times New Roman"/>
                <a:ea typeface="Times New Roman"/>
              </a:rPr>
              <a:t> работы с графическими редакторами учащиеся создают </a:t>
            </a:r>
            <a:r>
              <a:rPr lang="ru-RU" dirty="0">
                <a:solidFill>
                  <a:srgbClr val="C00000"/>
                </a:solidFill>
                <a:latin typeface="Times New Roman"/>
                <a:ea typeface="Times New Roman"/>
              </a:rPr>
              <a:t>графические разработки для создания творческих проектов (презентаций, сайтов, буклетов).</a:t>
            </a:r>
            <a:r>
              <a:rPr lang="ru-RU" b="1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endParaRPr lang="ru-RU" dirty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algn="just" defTabSz="754063"/>
            <a:r>
              <a:rPr lang="ru-RU" dirty="0">
                <a:latin typeface="Times New Roman"/>
                <a:ea typeface="Times New Roman"/>
              </a:rPr>
              <a:t>К разработке проектов привлекаются учителя других предметов, заинтересованные в применении и внедрении информационных технологий в своей дисциплине</a:t>
            </a:r>
            <a:r>
              <a:rPr lang="ru-RU" dirty="0" smtClean="0">
                <a:latin typeface="Times New Roman"/>
                <a:ea typeface="Times New Roman"/>
              </a:rPr>
              <a:t>.  </a:t>
            </a:r>
          </a:p>
          <a:p>
            <a:pPr algn="r"/>
            <a:r>
              <a:rPr lang="ru-RU" sz="2000" dirty="0">
                <a:solidFill>
                  <a:srgbClr val="C00000"/>
                </a:solidFill>
                <a:latin typeface="Times New Roman"/>
                <a:ea typeface="Times New Roman"/>
              </a:rPr>
              <a:t>П</a:t>
            </a:r>
            <a:r>
              <a:rPr lang="ru-RU" sz="2000" dirty="0" smtClean="0">
                <a:solidFill>
                  <a:srgbClr val="C00000"/>
                </a:solidFill>
                <a:latin typeface="Times New Roman"/>
                <a:ea typeface="Times New Roman"/>
              </a:rPr>
              <a:t>ример: </a:t>
            </a:r>
            <a:r>
              <a:rPr lang="ru-RU" sz="2000" dirty="0" smtClean="0">
                <a:solidFill>
                  <a:srgbClr val="C00000"/>
                </a:solidFill>
                <a:latin typeface="Times New Roman"/>
                <a:ea typeface="Times New Roman"/>
                <a:hlinkClick r:id="rId2" action="ppaction://hlinkpres?slideindex=1&amp;slidetitle="/>
              </a:rPr>
              <a:t>Селина А.</a:t>
            </a:r>
            <a:endParaRPr 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269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bg1">
                <a:lumMod val="95000"/>
              </a:schemeClr>
            </a:gs>
            <a:gs pos="7000">
              <a:srgbClr val="E7EFF9"/>
            </a:gs>
            <a:gs pos="77000">
              <a:srgbClr val="C4D6EB"/>
            </a:gs>
            <a:gs pos="100000">
              <a:srgbClr val="FFEBF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88640"/>
            <a:ext cx="784887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450215" algn="ctr"/>
            <a:r>
              <a:rPr lang="ru-RU" sz="2400" b="1" u="sng" dirty="0">
                <a:solidFill>
                  <a:srgbClr val="1F497D"/>
                </a:solidFill>
                <a:latin typeface="Times New Roman"/>
                <a:ea typeface="Times New Roman"/>
              </a:rPr>
              <a:t>Внеурочная деятельность</a:t>
            </a:r>
          </a:p>
          <a:p>
            <a:pPr indent="530225" algn="just"/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indent="530225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Согласно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ФГОС,   </a:t>
            </a:r>
            <a:r>
              <a:rPr lang="ru-RU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основная   образовательная   </a:t>
            </a:r>
            <a:r>
              <a:rPr lang="ru-RU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программа</a:t>
            </a:r>
            <a:r>
              <a:rPr lang="ru-RU" sz="20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основного      общего     образования       </a:t>
            </a:r>
            <a:r>
              <a:rPr lang="ru-RU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реализуется 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образовательным      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учреждением         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через    урочную      и   внеурочную  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деятельность</a:t>
            </a:r>
            <a:r>
              <a:rPr 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530225" algn="just"/>
            <a:endParaRPr lang="ru-RU" sz="2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530225" algn="just"/>
            <a:r>
              <a:rPr lang="ru-RU" sz="20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Внеурочная деятельность</a:t>
            </a:r>
            <a:r>
              <a:rPr lang="ru-RU" sz="20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тесно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связана с основным образованием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является его логическим продолжением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и неотъемлемой частью системы обучения, созданной в школе. Главным аспектом системы дополнительного образования является преемственность и взаимосвязь программ дополнительного образования с программами общеобразовательной средней школы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530225" algn="just"/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indent="530225" algn="just"/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Принцип </a:t>
            </a:r>
            <a:r>
              <a:rPr lang="ru-RU" sz="20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организации внеурочной </a:t>
            </a:r>
            <a:r>
              <a:rPr lang="ru-RU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переходе на ФГОС: </a:t>
            </a:r>
            <a:endParaRPr lang="ru-RU" sz="2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530225"/>
            <a:r>
              <a:rPr lang="ru-RU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опора на </a:t>
            </a:r>
            <a:r>
              <a:rPr 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традиции</a:t>
            </a:r>
            <a:r>
              <a:rPr lang="ru-RU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положительный опыт </a:t>
            </a:r>
            <a:r>
              <a:rPr lang="ru-RU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организации внеурочной </a:t>
            </a:r>
            <a:r>
              <a:rPr lang="ru-RU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r>
              <a:rPr lang="ru-RU" sz="2000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17871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20000"/>
                <a:lumOff val="80000"/>
              </a:schemeClr>
            </a:gs>
            <a:gs pos="18000">
              <a:schemeClr val="accent1">
                <a:lumMod val="20000"/>
                <a:lumOff val="80000"/>
              </a:schemeClr>
            </a:gs>
            <a:gs pos="80000">
              <a:srgbClr val="F0F5FA"/>
            </a:gs>
            <a:gs pos="100000">
              <a:schemeClr val="accent3">
                <a:lumMod val="20000"/>
                <a:lumOff val="80000"/>
              </a:schemeClr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289067"/>
            <a:ext cx="8424936" cy="5761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215" algn="ctr">
              <a:spcAft>
                <a:spcPts val="0"/>
              </a:spcAft>
            </a:pPr>
            <a:r>
              <a:rPr lang="ru-RU" sz="2400" b="1" i="1" u="sng" dirty="0" smtClean="0">
                <a:solidFill>
                  <a:srgbClr val="C00000"/>
                </a:solidFill>
                <a:latin typeface="Times New Roman"/>
                <a:ea typeface="Times New Roman"/>
              </a:rPr>
              <a:t>Кружок «Дизайн – студия»</a:t>
            </a:r>
          </a:p>
          <a:p>
            <a:pPr indent="450215" algn="just">
              <a:spcAft>
                <a:spcPts val="0"/>
              </a:spcAft>
            </a:pPr>
            <a:endParaRPr lang="ru-RU" sz="2000" dirty="0" smtClean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В </a:t>
            </a:r>
            <a:r>
              <a:rPr lang="ru-RU" dirty="0">
                <a:latin typeface="Times New Roman"/>
                <a:ea typeface="Times New Roman"/>
              </a:rPr>
              <a:t>рамках </a:t>
            </a: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научного общества учащихся </a:t>
            </a:r>
            <a:r>
              <a:rPr lang="ru-RU" dirty="0">
                <a:latin typeface="Times New Roman"/>
                <a:ea typeface="Times New Roman"/>
              </a:rPr>
              <a:t>на протяжении многих лет веду кружок по информатике, разработала программу кружка, которая из года в год совершенствуется. На кружке  занимаются  дети с 8 по 11 класс.</a:t>
            </a:r>
          </a:p>
          <a:p>
            <a:pPr indent="450215">
              <a:spcAft>
                <a:spcPts val="0"/>
              </a:spcAft>
            </a:pPr>
            <a:r>
              <a:rPr lang="ru-RU" b="1" i="1" dirty="0">
                <a:solidFill>
                  <a:srgbClr val="C00000"/>
                </a:solidFill>
                <a:latin typeface="Times New Roman"/>
                <a:ea typeface="Times New Roman"/>
              </a:rPr>
              <a:t>Программа  кружка включает: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"/>
            </a:pP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обучение детей работе в популярных графических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редакторах</a:t>
            </a: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;</a:t>
            </a:r>
            <a:endParaRPr lang="ru-RU" i="1" dirty="0" smtClean="0">
              <a:solidFill>
                <a:schemeClr val="tx2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"/>
            </a:pP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р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азвитие </a:t>
            </a:r>
            <a:r>
              <a:rPr lang="ru-RU" i="1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художественного вкуса, творческих способностей и фантазии </a:t>
            </a:r>
            <a:r>
              <a:rPr lang="ru-RU" i="1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детей.</a:t>
            </a:r>
          </a:p>
          <a:p>
            <a:pPr indent="450215" algn="just"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</a:endParaRPr>
          </a:p>
          <a:p>
            <a:pPr indent="450215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Для </a:t>
            </a:r>
            <a:r>
              <a:rPr lang="ru-RU" dirty="0">
                <a:latin typeface="Times New Roman"/>
                <a:ea typeface="Times New Roman"/>
              </a:rPr>
              <a:t>успешного проведения занятий в соответствии с программой </a:t>
            </a:r>
            <a:r>
              <a:rPr lang="ru-RU" b="1" dirty="0">
                <a:solidFill>
                  <a:srgbClr val="002060"/>
                </a:solidFill>
                <a:latin typeface="Times New Roman"/>
                <a:ea typeface="Times New Roman"/>
              </a:rPr>
              <a:t>создан локальный сайт (электронные образовательные ресурсы)</a:t>
            </a:r>
            <a:r>
              <a:rPr lang="ru-RU" dirty="0">
                <a:latin typeface="Times New Roman"/>
                <a:ea typeface="Times New Roman"/>
              </a:rPr>
              <a:t>, на котором находятся все материалы кружка: теоретический материал в виде обучающих программ, электронных книг и т.п., визуальные материалы для занятий, список рекомендуемой литературы, адреса интересных </a:t>
            </a:r>
            <a:r>
              <a:rPr lang="en-US" dirty="0">
                <a:latin typeface="Times New Roman"/>
                <a:ea typeface="Times New Roman"/>
              </a:rPr>
              <a:t>Web</a:t>
            </a:r>
            <a:r>
              <a:rPr lang="ru-RU" dirty="0">
                <a:latin typeface="Times New Roman"/>
                <a:ea typeface="Times New Roman"/>
              </a:rPr>
              <a:t>-сайтов, практические задания и работы учащихся, заготовки с рисунками, </a:t>
            </a:r>
            <a:r>
              <a:rPr lang="ru-RU" dirty="0" err="1">
                <a:latin typeface="Times New Roman"/>
                <a:ea typeface="Times New Roman"/>
              </a:rPr>
              <a:t>анимациями</a:t>
            </a:r>
            <a:r>
              <a:rPr lang="ru-RU" dirty="0">
                <a:latin typeface="Times New Roman"/>
                <a:ea typeface="Times New Roman"/>
              </a:rPr>
              <a:t>, текстом и др. Все эти материалы можно посмотреть, скачать на свой компьютер и дальше с ними работать. </a:t>
            </a:r>
            <a:r>
              <a:rPr lang="ru-RU" dirty="0">
                <a:solidFill>
                  <a:srgbClr val="C00000"/>
                </a:solidFill>
                <a:latin typeface="Times New Roman"/>
                <a:ea typeface="Times New Roman"/>
              </a:rPr>
              <a:t>Это позволяет каждому кружковцу выстроить индивидуальную образовательную траекторию.</a:t>
            </a:r>
          </a:p>
          <a:p>
            <a:pPr lvl="0" algn="just">
              <a:lnSpc>
                <a:spcPct val="115000"/>
              </a:lnSpc>
              <a:spcAft>
                <a:spcPts val="1000"/>
              </a:spcAft>
            </a:pPr>
            <a:endParaRPr lang="ru-RU" sz="16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23405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7999">
              <a:srgbClr val="F9EEED"/>
            </a:gs>
            <a:gs pos="82001">
              <a:srgbClr val="FEF1DE"/>
            </a:gs>
            <a:gs pos="100000">
              <a:srgbClr val="FEE7F2"/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20688"/>
            <a:ext cx="7920880" cy="5186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ru-RU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ндивидуальная  </a:t>
            </a:r>
            <a:r>
              <a:rPr lang="ru-RU" sz="24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траектория  развития  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обучающегося</a:t>
            </a:r>
            <a:endParaRPr lang="ru-RU" sz="2400" i="1" u="sng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536575" algn="just"/>
            <a:endParaRPr lang="ru-RU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536575" algn="just"/>
            <a:r>
              <a:rPr lang="ru-RU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Согласно ФГОС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нового поколения на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сегодняшний  день  ценность  приобретают 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вариативные  и  индивидуальные  формы  организации  внеурочной  деятельности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детей,  отличающиеся по содержанию и видам. </a:t>
            </a:r>
            <a:r>
              <a:rPr lang="ru-RU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 этом заключается новый подход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организации  внеурочной  деятельности  учащихся,  основанный  на  принципах неформального образования. 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indent="530225" algn="just"/>
            <a:r>
              <a:rPr lang="ru-RU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развития потенциала </a:t>
            </a:r>
            <a:r>
              <a:rPr lang="ru-RU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одаренных и талантливых </a:t>
            </a:r>
            <a:r>
              <a:rPr lang="ru-RU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детей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участием самих обучающихся и их семей могут разрабатываться  </a:t>
            </a:r>
            <a:r>
              <a:rPr lang="ru-RU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индивидуальные  учебные  планы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 в  рамках  которых  формируется  </a:t>
            </a: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индивидуальная  траектория  развития  обучающегося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(содержание  дисциплин,  курсов,  модулей,  темп и формы образования). Эта идея появилась в образовательном стандарте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2004г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и получила свое развитие в ФГОС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indent="530225" algn="r"/>
            <a:endParaRPr lang="ru-RU" sz="2200" dirty="0" smtClean="0">
              <a:latin typeface="Times New Roman" pitchFamily="18" charset="0"/>
              <a:cs typeface="Times New Roman" pitchFamily="18" charset="0"/>
              <a:hlinkClick r:id="rId2" action="ppaction://hlinkpres?slideindex=1&amp;slidetitle="/>
            </a:endParaRPr>
          </a:p>
          <a:p>
            <a:pPr indent="530225" algn="r"/>
            <a:r>
              <a:rPr lang="ru-RU" sz="2200" dirty="0" smtClean="0">
                <a:latin typeface="Times New Roman" pitchFamily="18" charset="0"/>
                <a:cs typeface="Times New Roman" pitchFamily="18" charset="0"/>
                <a:hlinkClick r:id="rId2" action="ppaction://hlinkpres?slideindex=1&amp;slidetitle="/>
              </a:rPr>
              <a:t>Шинкарева А. 2012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  <a:p>
            <a:pPr indent="530225" algn="r"/>
            <a:r>
              <a:rPr lang="ru-RU" sz="2200" dirty="0" smtClean="0">
                <a:latin typeface="Times New Roman" pitchFamily="18" charset="0"/>
                <a:cs typeface="Times New Roman" pitchFamily="18" charset="0"/>
                <a:hlinkClick r:id="rId3" action="ppaction://hlinkpres?slideindex=1&amp;slidetitle="/>
              </a:rPr>
              <a:t>Масгутов А. 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009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6DCAC"/>
            </a:gs>
            <a:gs pos="8000">
              <a:srgbClr val="E6D78A"/>
            </a:gs>
            <a:gs pos="30000">
              <a:srgbClr val="EBE2BF"/>
            </a:gs>
            <a:gs pos="46000">
              <a:srgbClr val="F0E7BA"/>
            </a:gs>
            <a:gs pos="77000">
              <a:srgbClr val="EEE6C8"/>
            </a:gs>
            <a:gs pos="100000">
              <a:srgbClr val="E6DCAC"/>
            </a:gs>
          </a:gsLst>
          <a:lin ang="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97654" y="332656"/>
            <a:ext cx="78488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dirty="0">
                <a:solidFill>
                  <a:srgbClr val="C00000"/>
                </a:solidFill>
                <a:latin typeface="Times New Roman"/>
                <a:ea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ru-RU" sz="2400" b="1" u="sng" dirty="0" smtClean="0">
                <a:solidFill>
                  <a:srgbClr val="C00000"/>
                </a:solidFill>
                <a:latin typeface="Times New Roman"/>
                <a:ea typeface="Times New Roman"/>
              </a:rPr>
              <a:t>Разработка </a:t>
            </a:r>
            <a:r>
              <a:rPr lang="ru-RU" sz="2400" b="1" u="sng" dirty="0">
                <a:solidFill>
                  <a:srgbClr val="C00000"/>
                </a:solidFill>
                <a:latin typeface="Times New Roman"/>
                <a:ea typeface="Times New Roman"/>
              </a:rPr>
              <a:t>творческих </a:t>
            </a:r>
            <a:r>
              <a:rPr lang="ru-RU" sz="2400" b="1" u="sng" dirty="0" smtClean="0">
                <a:solidFill>
                  <a:srgbClr val="C00000"/>
                </a:solidFill>
                <a:latin typeface="Times New Roman"/>
                <a:ea typeface="Times New Roman"/>
              </a:rPr>
              <a:t>проектов</a:t>
            </a:r>
            <a: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  <a:t/>
            </a:r>
            <a:br>
              <a:rPr lang="ru-RU" sz="2400" dirty="0">
                <a:solidFill>
                  <a:srgbClr val="002060"/>
                </a:solidFill>
                <a:latin typeface="Times New Roman"/>
                <a:ea typeface="Times New Roman"/>
              </a:rPr>
            </a:br>
            <a:r>
              <a:rPr lang="ru-RU" sz="2000" dirty="0">
                <a:latin typeface="Times New Roman"/>
                <a:ea typeface="Times New Roman"/>
              </a:rPr>
              <a:t>    </a:t>
            </a:r>
            <a:endParaRPr lang="ru-RU" sz="2000" dirty="0" smtClean="0">
              <a:latin typeface="Times New Roman"/>
              <a:ea typeface="Times New Roman"/>
            </a:endParaRPr>
          </a:p>
          <a:p>
            <a:pPr indent="449263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В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повседневной жизни повсюду нас окружают продукты </a:t>
            </a:r>
            <a:r>
              <a:rPr lang="ru-RU" dirty="0">
                <a:solidFill>
                  <a:srgbClr val="C00000"/>
                </a:solidFill>
                <a:latin typeface="Times New Roman"/>
                <a:ea typeface="Times New Roman"/>
              </a:rPr>
              <a:t>D</a:t>
            </a:r>
            <a:r>
              <a:rPr lang="en-US" dirty="0" err="1">
                <a:solidFill>
                  <a:srgbClr val="C00000"/>
                </a:solidFill>
                <a:latin typeface="Times New Roman"/>
                <a:ea typeface="Times New Roman"/>
              </a:rPr>
              <a:t>igital</a:t>
            </a:r>
            <a:r>
              <a:rPr lang="en-US" dirty="0">
                <a:solidFill>
                  <a:srgbClr val="C00000"/>
                </a:solidFill>
                <a:latin typeface="Times New Roman"/>
                <a:ea typeface="Times New Roman"/>
              </a:rPr>
              <a:t> art</a:t>
            </a:r>
            <a:r>
              <a:rPr lang="ru-RU" dirty="0">
                <a:latin typeface="Times New Roman"/>
                <a:ea typeface="Times New Roman"/>
              </a:rPr>
              <a:t>’а </a:t>
            </a: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(цифрового искусства). </a:t>
            </a:r>
            <a:r>
              <a:rPr lang="ru-RU" dirty="0">
                <a:latin typeface="Times New Roman"/>
                <a:ea typeface="Times New Roman"/>
              </a:rPr>
              <a:t>На сегодняшний день все плакаты, постеры, реклама, афиши, обложки и большинство иллюстраций выполняется именно с помощью компьютерной графики. Именно поэтому мы выбрали </a:t>
            </a:r>
            <a:r>
              <a:rPr lang="ru-RU" dirty="0">
                <a:solidFill>
                  <a:srgbClr val="C00000"/>
                </a:solidFill>
                <a:latin typeface="Times New Roman"/>
                <a:ea typeface="Times New Roman"/>
              </a:rPr>
              <a:t>D</a:t>
            </a:r>
            <a:r>
              <a:rPr lang="en-US" dirty="0" err="1">
                <a:solidFill>
                  <a:srgbClr val="C00000"/>
                </a:solidFill>
                <a:latin typeface="Times New Roman"/>
                <a:ea typeface="Times New Roman"/>
              </a:rPr>
              <a:t>igital</a:t>
            </a:r>
            <a:r>
              <a:rPr lang="en-US" dirty="0">
                <a:solidFill>
                  <a:srgbClr val="C00000"/>
                </a:solidFill>
                <a:latin typeface="Times New Roman"/>
                <a:ea typeface="Times New Roman"/>
              </a:rPr>
              <a:t> art</a:t>
            </a:r>
            <a:r>
              <a:rPr lang="ru-RU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как основную сферу деятельности</a:t>
            </a:r>
            <a:r>
              <a:rPr lang="ru-RU" dirty="0">
                <a:solidFill>
                  <a:srgbClr val="C00000"/>
                </a:solidFill>
                <a:latin typeface="Times New Roman"/>
                <a:ea typeface="Times New Roman"/>
              </a:rPr>
              <a:t>.</a:t>
            </a:r>
            <a:r>
              <a:rPr lang="ru-RU" dirty="0">
                <a:latin typeface="Times New Roman"/>
                <a:ea typeface="Times New Roman"/>
              </a:rPr>
              <a:t> Мы развиваем творчество </a:t>
            </a: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по двум направлениям:</a:t>
            </a:r>
            <a:r>
              <a:rPr lang="ru-RU" i="1" dirty="0">
                <a:latin typeface="Times New Roman"/>
                <a:ea typeface="Times New Roman"/>
              </a:rPr>
              <a:t> </a:t>
            </a:r>
            <a:r>
              <a:rPr lang="ru-RU" b="1" i="1" dirty="0">
                <a:solidFill>
                  <a:srgbClr val="C00000"/>
                </a:solidFill>
                <a:latin typeface="Times New Roman"/>
                <a:ea typeface="Times New Roman"/>
              </a:rPr>
              <a:t>2</a:t>
            </a:r>
            <a:r>
              <a:rPr lang="en-US" b="1" dirty="0">
                <a:solidFill>
                  <a:srgbClr val="C00000"/>
                </a:solidFill>
                <a:latin typeface="Times New Roman"/>
                <a:ea typeface="Times New Roman"/>
              </a:rPr>
              <a:t>D</a:t>
            </a:r>
            <a:r>
              <a:rPr lang="ru-RU" b="1" dirty="0">
                <a:solidFill>
                  <a:srgbClr val="C00000"/>
                </a:solidFill>
                <a:latin typeface="Times New Roman"/>
                <a:ea typeface="Times New Roman"/>
              </a:rPr>
              <a:t> иллюстрация </a:t>
            </a:r>
            <a:r>
              <a:rPr lang="ru-RU" b="1" dirty="0">
                <a:latin typeface="Times New Roman"/>
                <a:ea typeface="Times New Roman"/>
              </a:rPr>
              <a:t>и </a:t>
            </a:r>
            <a:r>
              <a:rPr lang="en-US" b="1" dirty="0">
                <a:solidFill>
                  <a:srgbClr val="C00000"/>
                </a:solidFill>
                <a:latin typeface="Times New Roman"/>
                <a:ea typeface="Times New Roman"/>
              </a:rPr>
              <a:t>concept art</a:t>
            </a:r>
            <a:r>
              <a:rPr lang="ru-RU" dirty="0">
                <a:latin typeface="Times New Roman"/>
                <a:ea typeface="Times New Roman"/>
              </a:rPr>
              <a:t>. Рисуем в нескольких стилях, сочетая традиционную графику с компьютерной живописью. Иллюстрируем рассказы, создаем оригинальные изображения, занимаемся разработкой персонажей, </a:t>
            </a:r>
            <a:r>
              <a:rPr lang="ru-RU" dirty="0" err="1">
                <a:latin typeface="Times New Roman"/>
                <a:ea typeface="Times New Roman"/>
              </a:rPr>
              <a:t>маскотов</a:t>
            </a:r>
            <a:r>
              <a:rPr lang="ru-RU" dirty="0">
                <a:latin typeface="Times New Roman"/>
                <a:ea typeface="Times New Roman"/>
              </a:rPr>
              <a:t>, эмблем, </a:t>
            </a:r>
            <a:r>
              <a:rPr lang="ru-RU" dirty="0" err="1">
                <a:latin typeface="Times New Roman"/>
                <a:ea typeface="Times New Roman"/>
              </a:rPr>
              <a:t>стикеров</a:t>
            </a:r>
            <a:r>
              <a:rPr lang="ru-RU" dirty="0">
                <a:latin typeface="Times New Roman"/>
                <a:ea typeface="Times New Roman"/>
              </a:rPr>
              <a:t> и принтов.  Принимаем активное участие в различных конкурсах, проектах, </a:t>
            </a:r>
            <a:r>
              <a:rPr lang="ru-RU" dirty="0" err="1">
                <a:latin typeface="Times New Roman"/>
                <a:ea typeface="Times New Roman"/>
              </a:rPr>
              <a:t>ивентах</a:t>
            </a:r>
            <a:r>
              <a:rPr lang="ru-RU" dirty="0">
                <a:latin typeface="Times New Roman"/>
                <a:ea typeface="Times New Roman"/>
              </a:rPr>
              <a:t>, </a:t>
            </a:r>
            <a:r>
              <a:rPr lang="ru-RU" dirty="0" err="1">
                <a:latin typeface="Times New Roman"/>
                <a:ea typeface="Times New Roman"/>
              </a:rPr>
              <a:t>челленджах</a:t>
            </a:r>
            <a:r>
              <a:rPr lang="ru-RU" dirty="0">
                <a:latin typeface="Times New Roman"/>
                <a:ea typeface="Times New Roman"/>
              </a:rPr>
              <a:t>. Для рисования используем  графические планшеты. Работаем в таких программах как </a:t>
            </a:r>
            <a:r>
              <a:rPr lang="ru-RU" dirty="0" err="1">
                <a:latin typeface="Times New Roman"/>
                <a:ea typeface="Times New Roman"/>
              </a:rPr>
              <a:t>Photoshop</a:t>
            </a:r>
            <a:r>
              <a:rPr lang="ru-RU" dirty="0">
                <a:latin typeface="Times New Roman"/>
                <a:ea typeface="Times New Roman"/>
              </a:rPr>
              <a:t> CS6 и </a:t>
            </a:r>
            <a:r>
              <a:rPr lang="ru-RU" dirty="0" err="1">
                <a:latin typeface="Times New Roman"/>
                <a:ea typeface="Times New Roman"/>
              </a:rPr>
              <a:t>Paint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dirty="0" err="1">
                <a:latin typeface="Times New Roman"/>
                <a:ea typeface="Times New Roman"/>
              </a:rPr>
              <a:t>tool</a:t>
            </a:r>
            <a:r>
              <a:rPr lang="ru-RU" dirty="0">
                <a:latin typeface="Times New Roman"/>
                <a:ea typeface="Times New Roman"/>
              </a:rPr>
              <a:t> SAI</a:t>
            </a:r>
            <a:r>
              <a:rPr lang="ru-RU" dirty="0" smtClean="0">
                <a:latin typeface="Times New Roman"/>
                <a:ea typeface="Times New Roman"/>
              </a:rPr>
              <a:t>.</a:t>
            </a:r>
          </a:p>
          <a:p>
            <a:pPr algn="r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  <a:hlinkClick r:id="rId2" action="ppaction://hlinkpres?slideindex=1&amp;slidetitle="/>
              </a:rPr>
              <a:t>Иванова К. 2014</a:t>
            </a:r>
            <a:endParaRPr lang="ru-RU" sz="2000" dirty="0" smtClean="0">
              <a:latin typeface="Times New Roman"/>
              <a:ea typeface="Times New Roman"/>
            </a:endParaRPr>
          </a:p>
          <a:p>
            <a:pPr lvl="0" algn="r"/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  <a:hlinkClick r:id="rId3" action="ppaction://hlinkpres?slideindex=1&amp;slidetitle="/>
              </a:rPr>
              <a:t>Иванова К. 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  <a:ea typeface="Times New Roman"/>
                <a:hlinkClick r:id="rId3" action="ppaction://hlinkpres?slideindex=1&amp;slidetitle="/>
              </a:rPr>
              <a:t>2015</a:t>
            </a:r>
            <a:endParaRPr lang="ru-RU" sz="20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r"/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  <a:hlinkClick r:id="rId4" action="ppaction://hlinkpres?slideindex=1&amp;slidetitle="/>
              </a:rPr>
              <a:t>Иванова К. 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  <a:ea typeface="Times New Roman"/>
                <a:hlinkClick r:id="rId4" action="ppaction://hlinkpres?slideindex=1&amp;slidetitle="/>
              </a:rPr>
              <a:t>2016</a:t>
            </a:r>
            <a:endParaRPr lang="ru-RU" sz="2000" dirty="0" smtClean="0">
              <a:latin typeface="Times New Roman"/>
              <a:ea typeface="Times New Roman"/>
            </a:endParaRPr>
          </a:p>
          <a:p>
            <a:pPr algn="r">
              <a:spcAft>
                <a:spcPts val="0"/>
              </a:spcAft>
            </a:pPr>
            <a:r>
              <a:rPr lang="ru-RU" sz="2000" dirty="0" smtClean="0">
                <a:effectLst/>
                <a:latin typeface="Times New Roman"/>
                <a:ea typeface="Times New Roman"/>
                <a:hlinkClick r:id="rId5" action="ppaction://hlinkpres?slideindex=1&amp;slidetitle="/>
              </a:rPr>
              <a:t>Гусева Э. 2016 </a:t>
            </a:r>
            <a:endParaRPr lang="ru-RU" sz="20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6131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FFFCC"/>
            </a:gs>
            <a:gs pos="100000">
              <a:schemeClr val="bg2">
                <a:lumMod val="90000"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76672"/>
            <a:ext cx="8496944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b="1" i="1" dirty="0">
                <a:solidFill>
                  <a:srgbClr val="002060"/>
                </a:solidFill>
                <a:latin typeface="Times New Roman"/>
                <a:ea typeface="Times New Roman"/>
              </a:rPr>
              <a:t>Создание учащимися </a:t>
            </a:r>
            <a:r>
              <a:rPr lang="ru-RU" b="1" i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творческих, научно-исследовательских </a:t>
            </a:r>
            <a:r>
              <a:rPr lang="ru-RU" b="1" i="1" dirty="0">
                <a:solidFill>
                  <a:srgbClr val="002060"/>
                </a:solidFill>
                <a:latin typeface="Times New Roman"/>
                <a:ea typeface="Times New Roman"/>
              </a:rPr>
              <a:t>проектов</a:t>
            </a:r>
            <a:r>
              <a:rPr lang="ru-RU" i="1" dirty="0">
                <a:solidFill>
                  <a:srgbClr val="002060"/>
                </a:solidFill>
                <a:latin typeface="Times New Roman"/>
                <a:ea typeface="Times New Roman"/>
              </a:rPr>
              <a:t>, обучающих программ, электронных пособий, электронных энциклопедий по различным школьным предметам повышает их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i="1" dirty="0">
                <a:solidFill>
                  <a:srgbClr val="002060"/>
                </a:solidFill>
                <a:latin typeface="Times New Roman"/>
                <a:ea typeface="Times New Roman"/>
              </a:rPr>
              <a:t>интерес к данному предмету, предоставляет возможность углубиться по выбранной теме,</a:t>
            </a:r>
            <a:r>
              <a:rPr lang="ru-RU" dirty="0">
                <a:solidFill>
                  <a:srgbClr val="002060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а также совершенствует их умения и навыки в информационных технологиях. Таким образом, выполняется одна из важнейших задач школы – </a:t>
            </a:r>
            <a:r>
              <a:rPr lang="ru-RU" b="1" i="1" dirty="0">
                <a:solidFill>
                  <a:srgbClr val="002060"/>
                </a:solidFill>
                <a:latin typeface="Times New Roman"/>
                <a:ea typeface="Times New Roman"/>
              </a:rPr>
              <a:t>развитие интеллектуальной </a:t>
            </a:r>
            <a:r>
              <a:rPr lang="ru-RU" b="1" i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сферы</a:t>
            </a:r>
            <a:r>
              <a:rPr lang="ru-RU" b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:</a:t>
            </a:r>
            <a:endParaRPr lang="ru-RU" dirty="0">
              <a:latin typeface="Times New Roman"/>
              <a:ea typeface="Times New Roman"/>
            </a:endParaRPr>
          </a:p>
          <a:p>
            <a:pPr marL="342900" indent="-34290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Times New Roman"/>
                <a:ea typeface="Times New Roman"/>
              </a:rPr>
              <a:t>развитие </a:t>
            </a:r>
            <a:r>
              <a:rPr lang="ru-RU" dirty="0">
                <a:solidFill>
                  <a:srgbClr val="C00000"/>
                </a:solidFill>
                <a:latin typeface="Times New Roman"/>
                <a:ea typeface="Times New Roman"/>
              </a:rPr>
              <a:t>мышления (логического, критического, креативного</a:t>
            </a:r>
            <a:r>
              <a:rPr lang="ru-RU" dirty="0" smtClean="0">
                <a:solidFill>
                  <a:srgbClr val="C00000"/>
                </a:solidFill>
                <a:latin typeface="Times New Roman"/>
                <a:ea typeface="Times New Roman"/>
              </a:rPr>
              <a:t>);</a:t>
            </a:r>
          </a:p>
          <a:p>
            <a:pPr marL="342900" indent="-34290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Times New Roman"/>
                <a:ea typeface="Times New Roman"/>
              </a:rPr>
              <a:t>развитие </a:t>
            </a:r>
            <a:r>
              <a:rPr lang="ru-RU" dirty="0">
                <a:solidFill>
                  <a:srgbClr val="C00000"/>
                </a:solidFill>
                <a:latin typeface="Times New Roman"/>
                <a:ea typeface="Times New Roman"/>
              </a:rPr>
              <a:t>памяти</a:t>
            </a:r>
            <a:r>
              <a:rPr lang="ru-RU" dirty="0" smtClean="0">
                <a:solidFill>
                  <a:srgbClr val="C00000"/>
                </a:solidFill>
                <a:latin typeface="Times New Roman"/>
                <a:ea typeface="Times New Roman"/>
              </a:rPr>
              <a:t>;</a:t>
            </a:r>
          </a:p>
          <a:p>
            <a:pPr marL="342900" indent="-34290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Times New Roman"/>
                <a:ea typeface="Times New Roman"/>
              </a:rPr>
              <a:t>развитие </a:t>
            </a:r>
            <a:r>
              <a:rPr lang="ru-RU" dirty="0">
                <a:solidFill>
                  <a:srgbClr val="C00000"/>
                </a:solidFill>
                <a:latin typeface="Times New Roman"/>
                <a:ea typeface="Times New Roman"/>
              </a:rPr>
              <a:t>воображения</a:t>
            </a:r>
            <a:r>
              <a:rPr lang="ru-RU" dirty="0" smtClean="0">
                <a:solidFill>
                  <a:srgbClr val="C00000"/>
                </a:solidFill>
                <a:latin typeface="Times New Roman"/>
                <a:ea typeface="Times New Roman"/>
              </a:rPr>
              <a:t>;</a:t>
            </a:r>
          </a:p>
          <a:p>
            <a:pPr marL="342900" indent="-34290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Times New Roman"/>
                <a:ea typeface="Times New Roman"/>
              </a:rPr>
              <a:t>развитие представления;</a:t>
            </a:r>
          </a:p>
          <a:p>
            <a:pPr marL="342900" indent="-34290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rgbClr val="C00000"/>
                </a:solidFill>
                <a:latin typeface="Times New Roman"/>
                <a:ea typeface="Times New Roman"/>
              </a:rPr>
              <a:t>развитие </a:t>
            </a:r>
            <a:r>
              <a:rPr lang="ru-RU" dirty="0">
                <a:solidFill>
                  <a:srgbClr val="C00000"/>
                </a:solidFill>
                <a:latin typeface="Times New Roman"/>
                <a:ea typeface="Times New Roman"/>
              </a:rPr>
              <a:t>внимания</a:t>
            </a:r>
            <a:r>
              <a:rPr lang="ru-RU" dirty="0" smtClean="0">
                <a:solidFill>
                  <a:srgbClr val="C00000"/>
                </a:solidFill>
                <a:latin typeface="Times New Roman"/>
                <a:ea typeface="Times New Roman"/>
              </a:rPr>
              <a:t>.</a:t>
            </a:r>
          </a:p>
          <a:p>
            <a:pPr indent="457200" algn="just">
              <a:spcAft>
                <a:spcPts val="0"/>
              </a:spcAft>
            </a:pPr>
            <a:endParaRPr lang="ru-RU" dirty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dirty="0">
                <a:solidFill>
                  <a:srgbClr val="C00000"/>
                </a:solidFill>
                <a:latin typeface="Times New Roman"/>
                <a:ea typeface="Times New Roman"/>
              </a:rPr>
              <a:t>Самостоятельную работу </a:t>
            </a:r>
            <a:r>
              <a:rPr lang="ru-RU" dirty="0">
                <a:latin typeface="Times New Roman"/>
                <a:ea typeface="Times New Roman"/>
              </a:rPr>
              <a:t>учащихся можно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рассматривать и как средство обучения, и </a:t>
            </a:r>
            <a:r>
              <a:rPr lang="ru-RU" i="1" dirty="0">
                <a:solidFill>
                  <a:srgbClr val="002060"/>
                </a:solidFill>
                <a:latin typeface="Times New Roman"/>
                <a:ea typeface="Times New Roman"/>
              </a:rPr>
              <a:t>как форму учебно-научного познания</a:t>
            </a:r>
            <a:r>
              <a:rPr lang="ru-RU" dirty="0">
                <a:latin typeface="Times New Roman"/>
                <a:ea typeface="Times New Roman"/>
              </a:rPr>
              <a:t>, позволяющую </a:t>
            </a:r>
            <a:r>
              <a:rPr lang="ru-RU" dirty="0">
                <a:solidFill>
                  <a:srgbClr val="C00000"/>
                </a:solidFill>
                <a:latin typeface="Times New Roman"/>
                <a:ea typeface="Times New Roman"/>
              </a:rPr>
              <a:t>сформировать</a:t>
            </a:r>
            <a:r>
              <a:rPr lang="ru-RU" dirty="0">
                <a:latin typeface="Times New Roman"/>
                <a:ea typeface="Times New Roman"/>
              </a:rPr>
              <a:t> у учащегося индивидуальный стиль </a:t>
            </a:r>
            <a:r>
              <a:rPr lang="ru-RU" i="1" dirty="0">
                <a:solidFill>
                  <a:srgbClr val="C00000"/>
                </a:solidFill>
                <a:latin typeface="Times New Roman"/>
                <a:ea typeface="Times New Roman"/>
              </a:rPr>
              <a:t>самостоятельной исследовательской работы. </a:t>
            </a:r>
            <a:endParaRPr lang="ru-RU" dirty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Организация, планирование и контроль за самостоятельной работой осуществляется на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b="1" dirty="0">
                <a:solidFill>
                  <a:srgbClr val="C00000"/>
                </a:solidFill>
                <a:latin typeface="Times New Roman"/>
                <a:ea typeface="Times New Roman"/>
              </a:rPr>
              <a:t>уровне конкретной личности, учитель оказывает индивидуальную методическую помощь.</a:t>
            </a:r>
            <a:endParaRPr lang="ru-RU" b="1" dirty="0">
              <a:solidFill>
                <a:srgbClr val="C00000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952757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rgbClr val="DBE4F5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692696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75556" y="1268760"/>
            <a:ext cx="813690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Авторская  </a:t>
            </a:r>
            <a:r>
              <a:rPr lang="ru-RU" sz="2200" b="1" dirty="0">
                <a:solidFill>
                  <a:srgbClr val="C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программа  </a:t>
            </a:r>
            <a:r>
              <a:rPr lang="ru-RU" sz="2200" dirty="0">
                <a:latin typeface="Times New Roman" pitchFamily="18" charset="0"/>
                <a:ea typeface="Times New Roman"/>
                <a:cs typeface="Times New Roman" pitchFamily="18" charset="0"/>
              </a:rPr>
              <a:t>«Информатика и ИКТ» изучения предмета в гимназических классах в соответствии с профилем </a:t>
            </a:r>
            <a:r>
              <a:rPr lang="ru-RU" sz="22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обучения. </a:t>
            </a:r>
            <a:r>
              <a:rPr lang="ru-RU" sz="2200" i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Диплом </a:t>
            </a:r>
            <a:r>
              <a:rPr lang="en-US" sz="2200" i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 </a:t>
            </a:r>
            <a:r>
              <a:rPr lang="ru-RU" sz="2200" i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степени  на </a:t>
            </a:r>
            <a:r>
              <a:rPr lang="en-US" sz="2200" i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III </a:t>
            </a:r>
            <a:r>
              <a:rPr lang="ru-RU" sz="2200" i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Республиканском конкурсе авторских программ и методических разработок</a:t>
            </a:r>
            <a:r>
              <a:rPr lang="en-US" sz="2200" i="1" dirty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200" i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в номинации </a:t>
            </a:r>
            <a:r>
              <a:rPr lang="ru-RU" sz="2200" i="1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«За авторскую программу, содержащую инновационные идеи» </a:t>
            </a:r>
            <a:r>
              <a:rPr lang="ru-RU" sz="2200" b="1" i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(1998 год).</a:t>
            </a:r>
          </a:p>
          <a:p>
            <a:pPr marL="457200" lvl="0" indent="-457200" algn="just">
              <a:spcAft>
                <a:spcPts val="0"/>
              </a:spcAft>
              <a:buFont typeface="+mj-lt"/>
              <a:buAutoNum type="arabicPeriod"/>
            </a:pPr>
            <a:endParaRPr lang="ru-RU" sz="2200" dirty="0" smtClean="0"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 lvl="0" indent="-457200" algn="just">
              <a:spcAft>
                <a:spcPts val="0"/>
              </a:spcAft>
              <a:buFont typeface="+mj-lt"/>
              <a:buAutoNum type="arabicPeriod"/>
            </a:pP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Проектная технология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для освоения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новых информационных технологий в авторской программе «Информатика и ИКТ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2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Диплом </a:t>
            </a:r>
            <a:r>
              <a:rPr lang="en-US" sz="2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степени на 1 Республиканском </a:t>
            </a:r>
            <a:r>
              <a:rPr lang="ru-RU" sz="22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конкурсе «Использование новых информационных технологий в учебном процессе и управлении школой</a:t>
            </a:r>
            <a:r>
              <a:rPr lang="ru-RU" sz="2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 номинации «За лучшую методику</a:t>
            </a:r>
            <a:r>
              <a:rPr lang="ru-RU" sz="2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использования ППС»</a:t>
            </a:r>
            <a:r>
              <a:rPr lang="ru-RU" sz="2200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(2002 год.)</a:t>
            </a:r>
            <a:endParaRPr lang="ru-RU" sz="2200" b="1" i="1" dirty="0" smtClean="0">
              <a:solidFill>
                <a:schemeClr val="tx2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41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6E7"/>
            </a:gs>
            <a:gs pos="64999">
              <a:srgbClr val="F0EBD5"/>
            </a:gs>
            <a:gs pos="100000">
              <a:srgbClr val="DFD5BB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2140" y="836712"/>
            <a:ext cx="8208912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ru-RU" sz="2400" b="1" u="sng" dirty="0" smtClean="0">
                <a:solidFill>
                  <a:srgbClr val="C00000"/>
                </a:solidFill>
                <a:latin typeface="Times New Roman"/>
                <a:ea typeface="Times New Roman"/>
              </a:rPr>
              <a:t>Особенность авторской программы: </a:t>
            </a:r>
          </a:p>
          <a:p>
            <a:pPr algn="just">
              <a:spcBef>
                <a:spcPts val="600"/>
              </a:spcBef>
            </a:pPr>
            <a:endParaRPr lang="ru-RU" sz="1200" dirty="0" smtClean="0">
              <a:latin typeface="Times New Roman"/>
              <a:ea typeface="Times New Roman"/>
            </a:endParaRPr>
          </a:p>
          <a:p>
            <a:pPr algn="just">
              <a:spcBef>
                <a:spcPts val="600"/>
              </a:spcBef>
            </a:pPr>
            <a:r>
              <a:rPr lang="ru-RU" dirty="0" smtClean="0">
                <a:latin typeface="Times New Roman"/>
                <a:ea typeface="Times New Roman"/>
              </a:rPr>
              <a:t>в программе </a:t>
            </a:r>
            <a:r>
              <a:rPr lang="ru-RU" dirty="0">
                <a:latin typeface="Times New Roman"/>
                <a:ea typeface="Times New Roman"/>
              </a:rPr>
              <a:t>предусмотрена тесная </a:t>
            </a:r>
            <a:r>
              <a:rPr lang="ru-RU" b="1" dirty="0">
                <a:solidFill>
                  <a:srgbClr val="C00000"/>
                </a:solidFill>
                <a:latin typeface="Times New Roman"/>
                <a:ea typeface="Times New Roman"/>
              </a:rPr>
              <a:t>интеграция</a:t>
            </a:r>
            <a:r>
              <a:rPr lang="ru-RU" dirty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 информатики с </a:t>
            </a:r>
            <a:r>
              <a:rPr lang="ru-RU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естественно-научными и гуманитарными предметами.</a:t>
            </a:r>
          </a:p>
          <a:p>
            <a:pPr algn="just">
              <a:spcBef>
                <a:spcPts val="600"/>
              </a:spcBef>
            </a:pPr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en-US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(</a:t>
            </a:r>
            <a:r>
              <a:rPr lang="ru-RU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ФГОС: </a:t>
            </a:r>
            <a:r>
              <a:rPr lang="ru-RU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Формирование</a:t>
            </a:r>
            <a:r>
              <a:rPr lang="ru-RU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метапредметных</a:t>
            </a:r>
            <a:r>
              <a:rPr lang="ru-RU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компетенций</a:t>
            </a:r>
            <a:r>
              <a:rPr lang="ru-RU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на основе интегрированных связей в преподавании </a:t>
            </a:r>
            <a:r>
              <a:rPr lang="ru-RU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предметов</a:t>
            </a:r>
            <a:r>
              <a:rPr lang="en-US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i="1" dirty="0" smtClean="0">
                <a:solidFill>
                  <a:schemeClr val="tx2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. </a:t>
            </a:r>
          </a:p>
          <a:p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Основные преимущества моей </a:t>
            </a:r>
            <a:r>
              <a:rPr lang="ru-RU" dirty="0" smtClean="0">
                <a:latin typeface="Times New Roman"/>
                <a:ea typeface="Times New Roman"/>
              </a:rPr>
              <a:t>программы </a:t>
            </a:r>
            <a:r>
              <a:rPr lang="ru-RU" dirty="0">
                <a:latin typeface="Times New Roman"/>
                <a:ea typeface="Times New Roman"/>
              </a:rPr>
              <a:t>перед аналогами в следующем: </a:t>
            </a:r>
            <a:endParaRPr lang="en-US" dirty="0" smtClean="0">
              <a:latin typeface="Times New Roman"/>
              <a:ea typeface="Times New Roman"/>
            </a:endParaRPr>
          </a:p>
          <a:p>
            <a:pPr indent="-34290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i="1" dirty="0" smtClean="0">
                <a:latin typeface="Times New Roman"/>
                <a:ea typeface="Times New Roman"/>
              </a:rPr>
              <a:t>программа направлены на реализацию </a:t>
            </a:r>
            <a:r>
              <a:rPr lang="ru-RU" b="1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деятельностного</a:t>
            </a:r>
            <a:r>
              <a:rPr lang="ru-RU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 и личностно-ориентированного подходов;</a:t>
            </a:r>
            <a:endParaRPr lang="en-US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indent="-34290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dirty="0" smtClean="0">
                <a:latin typeface="Times New Roman"/>
                <a:ea typeface="Times New Roman"/>
              </a:rPr>
              <a:t>о</a:t>
            </a:r>
            <a:r>
              <a:rPr lang="ru-RU" i="1" dirty="0" smtClean="0">
                <a:latin typeface="Times New Roman"/>
                <a:ea typeface="Times New Roman"/>
              </a:rPr>
              <a:t>своение учащимися </a:t>
            </a:r>
            <a:r>
              <a:rPr lang="ru-RU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интеллектуальной и практической деятельности;</a:t>
            </a:r>
            <a:endParaRPr lang="en-US" b="1" dirty="0" smtClean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indent="-342900" algn="just">
              <a:spcAft>
                <a:spcPts val="0"/>
              </a:spcAft>
              <a:buFont typeface="Arial" pitchFamily="34" charset="0"/>
              <a:buChar char="•"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latin typeface="Times New Roman"/>
                <a:ea typeface="Times New Roman"/>
              </a:rPr>
              <a:t> </a:t>
            </a:r>
            <a:r>
              <a:rPr lang="ru-RU" i="1" dirty="0" smtClean="0">
                <a:latin typeface="Times New Roman"/>
                <a:ea typeface="Times New Roman"/>
              </a:rPr>
              <a:t>овладение знаниями и </a:t>
            </a:r>
            <a:r>
              <a:rPr lang="ru-RU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умениями, необходимыми в повседневной жизни.</a:t>
            </a:r>
          </a:p>
          <a:p>
            <a:pPr algn="just">
              <a:spcAft>
                <a:spcPts val="0"/>
              </a:spcAft>
            </a:pPr>
            <a:endParaRPr lang="ru-RU" sz="1100" b="1" dirty="0">
              <a:solidFill>
                <a:srgbClr val="C00000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(Основа </a:t>
            </a:r>
            <a:r>
              <a:rPr lang="ru-RU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ФГОС</a:t>
            </a:r>
            <a:r>
              <a:rPr lang="ru-RU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 второго </a:t>
            </a:r>
            <a:r>
              <a:rPr lang="ru-RU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поколения).</a:t>
            </a:r>
            <a:endParaRPr lang="en-US" i="1" dirty="0">
              <a:solidFill>
                <a:schemeClr val="tx2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indent="457200" algn="just">
              <a:spcAft>
                <a:spcPts val="0"/>
              </a:spcAft>
            </a:pPr>
            <a:endParaRPr lang="ru-RU" dirty="0" smtClean="0">
              <a:solidFill>
                <a:schemeClr val="accent2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Авторская программа постоянно совершенствовалась в соответствии модернизацией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229457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tx2">
                <a:lumMod val="20000"/>
                <a:lumOff val="80000"/>
              </a:schemeClr>
            </a:gs>
            <a:gs pos="18000">
              <a:schemeClr val="bg1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0510" y="548680"/>
            <a:ext cx="820891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Суть методики:</a:t>
            </a:r>
          </a:p>
          <a:p>
            <a:pPr indent="457200" algn="just">
              <a:spcAft>
                <a:spcPts val="0"/>
              </a:spcAft>
            </a:pPr>
            <a:endParaRPr lang="ru-RU" b="1" u="sng" dirty="0" smtClean="0">
              <a:solidFill>
                <a:schemeClr val="tx2">
                  <a:lumMod val="75000"/>
                </a:schemeClr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</a:rPr>
              <a:t>для </a:t>
            </a:r>
            <a:r>
              <a:rPr lang="ru-RU" dirty="0">
                <a:latin typeface="Times New Roman"/>
                <a:ea typeface="Times New Roman"/>
              </a:rPr>
              <a:t>освоения новых информационных технологий в авторской программе используется </a:t>
            </a:r>
            <a:r>
              <a:rPr lang="ru-RU" b="1" dirty="0">
                <a:solidFill>
                  <a:srgbClr val="C00000"/>
                </a:solidFill>
                <a:latin typeface="Times New Roman"/>
                <a:ea typeface="Times New Roman"/>
              </a:rPr>
              <a:t>проектная технология</a:t>
            </a:r>
            <a:r>
              <a:rPr lang="ru-RU" b="1" dirty="0">
                <a:latin typeface="Times New Roman"/>
                <a:ea typeface="Times New Roman"/>
              </a:rPr>
              <a:t>, </a:t>
            </a:r>
            <a:r>
              <a:rPr lang="ru-RU" dirty="0">
                <a:latin typeface="Times New Roman"/>
                <a:ea typeface="Times New Roman"/>
              </a:rPr>
              <a:t>в которой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>
                <a:solidFill>
                  <a:schemeClr val="tx2"/>
                </a:solidFill>
                <a:latin typeface="Times New Roman"/>
                <a:ea typeface="Times New Roman"/>
              </a:rPr>
              <a:t>изучение учебного материала происходит в процессе разработки </a:t>
            </a:r>
            <a:r>
              <a:rPr lang="ru-RU" b="1" i="1" dirty="0">
                <a:solidFill>
                  <a:schemeClr val="tx2"/>
                </a:solidFill>
                <a:latin typeface="Times New Roman"/>
                <a:ea typeface="Times New Roman"/>
              </a:rPr>
              <a:t>творческих, научно-исследовательских</a:t>
            </a:r>
            <a:r>
              <a:rPr lang="ru-RU" b="1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b="1" i="1" dirty="0">
                <a:solidFill>
                  <a:schemeClr val="tx2"/>
                </a:solidFill>
                <a:latin typeface="Times New Roman"/>
                <a:ea typeface="Times New Roman"/>
              </a:rPr>
              <a:t>работ</a:t>
            </a:r>
            <a:r>
              <a:rPr lang="ru-RU" b="1" dirty="0">
                <a:solidFill>
                  <a:schemeClr val="tx2"/>
                </a:solidFill>
                <a:latin typeface="Times New Roman"/>
                <a:ea typeface="Times New Roman"/>
              </a:rPr>
              <a:t>,</a:t>
            </a:r>
            <a:r>
              <a:rPr lang="ru-RU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которые позволяют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реализовать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dirty="0">
                <a:solidFill>
                  <a:srgbClr val="C00000"/>
                </a:solidFill>
                <a:latin typeface="Times New Roman"/>
                <a:ea typeface="Times New Roman"/>
              </a:rPr>
              <a:t>личностно-ориентированный</a:t>
            </a:r>
            <a:r>
              <a:rPr lang="ru-RU" dirty="0">
                <a:latin typeface="Times New Roman"/>
                <a:ea typeface="Times New Roman"/>
              </a:rPr>
              <a:t> подход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в обучении</a:t>
            </a:r>
            <a:r>
              <a:rPr lang="ru-RU" b="1" dirty="0">
                <a:latin typeface="Times New Roman"/>
                <a:ea typeface="Times New Roman"/>
              </a:rPr>
              <a:t>.</a:t>
            </a:r>
            <a:r>
              <a:rPr lang="ru-RU" dirty="0">
                <a:latin typeface="Times New Roman"/>
                <a:ea typeface="Times New Roman"/>
              </a:rPr>
              <a:t> </a:t>
            </a:r>
            <a:endParaRPr lang="en-US" dirty="0" smtClean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dirty="0" smtClean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i="1" dirty="0">
                <a:solidFill>
                  <a:srgbClr val="002060"/>
                </a:solidFill>
                <a:latin typeface="Times New Roman"/>
                <a:ea typeface="Times New Roman"/>
              </a:rPr>
              <a:t>О</a:t>
            </a:r>
            <a:r>
              <a:rPr lang="ru-RU" i="1" dirty="0" smtClean="0">
                <a:solidFill>
                  <a:srgbClr val="002060"/>
                </a:solidFill>
                <a:latin typeface="Times New Roman"/>
                <a:ea typeface="Times New Roman"/>
              </a:rPr>
              <a:t>своение </a:t>
            </a:r>
            <a:r>
              <a:rPr lang="ru-RU" i="1" dirty="0">
                <a:solidFill>
                  <a:srgbClr val="002060"/>
                </a:solidFill>
                <a:latin typeface="Times New Roman"/>
                <a:ea typeface="Times New Roman"/>
              </a:rPr>
              <a:t>новых информационных технологий</a:t>
            </a:r>
            <a:r>
              <a:rPr lang="ru-RU" dirty="0">
                <a:latin typeface="Times New Roman"/>
                <a:ea typeface="Times New Roman"/>
              </a:rPr>
              <a:t> начинается с изучения учащимися </a:t>
            </a:r>
            <a:r>
              <a:rPr lang="ru-RU" i="1" dirty="0">
                <a:solidFill>
                  <a:srgbClr val="002060"/>
                </a:solidFill>
                <a:latin typeface="Times New Roman"/>
                <a:ea typeface="Times New Roman"/>
              </a:rPr>
              <a:t>методики освоения новых программ</a:t>
            </a:r>
            <a:r>
              <a:rPr lang="ru-RU" b="1" dirty="0">
                <a:latin typeface="Times New Roman"/>
                <a:ea typeface="Times New Roman"/>
              </a:rPr>
              <a:t>.</a:t>
            </a:r>
            <a:r>
              <a:rPr lang="ru-RU" dirty="0">
                <a:latin typeface="Times New Roman"/>
                <a:ea typeface="Times New Roman"/>
              </a:rPr>
              <a:t> </a:t>
            </a:r>
            <a:r>
              <a:rPr lang="ru-RU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Методика </a:t>
            </a:r>
            <a:r>
              <a:rPr lang="ru-RU" b="1" dirty="0">
                <a:solidFill>
                  <a:srgbClr val="C00000"/>
                </a:solidFill>
                <a:latin typeface="Times New Roman"/>
                <a:ea typeface="Times New Roman"/>
              </a:rPr>
              <a:t>освоения новых программ</a:t>
            </a:r>
            <a:r>
              <a:rPr lang="ru-RU" dirty="0">
                <a:latin typeface="Times New Roman"/>
                <a:ea typeface="Times New Roman"/>
              </a:rPr>
              <a:t> заключается в следующем</a:t>
            </a:r>
            <a:r>
              <a:rPr lang="ru-RU" u="sng" dirty="0" smtClean="0">
                <a:latin typeface="Times New Roman"/>
                <a:ea typeface="Times New Roman"/>
              </a:rPr>
              <a:t>:</a:t>
            </a:r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прикладные программы в программном обеспечение имеют единообразный интерфейс, который состоит из трех основных компонентов: 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рабочего поля </a:t>
            </a:r>
            <a:r>
              <a:rPr lang="ru-RU" dirty="0">
                <a:latin typeface="Times New Roman"/>
                <a:ea typeface="Times New Roman"/>
              </a:rPr>
              <a:t>(области для выполнения работы или воспроизведения данных);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рабочих инструментов</a:t>
            </a:r>
            <a:r>
              <a:rPr lang="ru-RU" dirty="0">
                <a:latin typeface="Times New Roman"/>
                <a:ea typeface="Times New Roman"/>
              </a:rPr>
              <a:t> (инструментов для выполнения работы);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i="1" dirty="0">
                <a:solidFill>
                  <a:schemeClr val="tx2"/>
                </a:solidFill>
                <a:latin typeface="Times New Roman"/>
                <a:ea typeface="Times New Roman"/>
              </a:rPr>
              <a:t>элементов управления </a:t>
            </a:r>
            <a:r>
              <a:rPr lang="ru-RU" dirty="0">
                <a:latin typeface="Times New Roman"/>
                <a:ea typeface="Times New Roman"/>
              </a:rPr>
              <a:t>(средств для настройки инструментов, режимов работы, параметров документа</a:t>
            </a:r>
            <a:r>
              <a:rPr lang="ru-RU" dirty="0" smtClean="0">
                <a:latin typeface="Times New Roman"/>
                <a:ea typeface="Times New Roman"/>
              </a:rPr>
              <a:t>).</a:t>
            </a:r>
            <a:endParaRPr lang="ru-RU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14758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rgbClr val="F0EBD5"/>
            </a:gs>
            <a:gs pos="100000">
              <a:srgbClr val="D1C39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20688"/>
            <a:ext cx="8136904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2913" algn="just">
              <a:spcAft>
                <a:spcPts val="0"/>
              </a:spcAft>
            </a:pPr>
            <a:r>
              <a:rPr lang="ru-RU" sz="2000" dirty="0">
                <a:solidFill>
                  <a:srgbClr val="C00000"/>
                </a:solidFill>
                <a:latin typeface="Times New Roman"/>
                <a:ea typeface="Times New Roman"/>
              </a:rPr>
              <a:t>Первоначальное изучение </a:t>
            </a:r>
            <a:r>
              <a:rPr lang="ru-RU" sz="2000" dirty="0">
                <a:latin typeface="Times New Roman"/>
                <a:ea typeface="Times New Roman"/>
              </a:rPr>
              <a:t>незнакомой прикладной программы сводится </a:t>
            </a:r>
            <a:r>
              <a:rPr lang="ru-RU" sz="2000" dirty="0">
                <a:solidFill>
                  <a:srgbClr val="C00000"/>
                </a:solidFill>
                <a:latin typeface="Times New Roman"/>
                <a:ea typeface="Times New Roman"/>
              </a:rPr>
              <a:t>к двум пунктам</a:t>
            </a:r>
            <a:r>
              <a:rPr lang="ru-RU" sz="2000" dirty="0">
                <a:latin typeface="Times New Roman"/>
                <a:ea typeface="Times New Roman"/>
              </a:rPr>
              <a:t>: 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/>
                <a:ea typeface="Times New Roman"/>
              </a:rPr>
              <a:t>изучению рабочих инструментов;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dirty="0">
                <a:latin typeface="Times New Roman"/>
                <a:ea typeface="Times New Roman"/>
              </a:rPr>
              <a:t>изучению элементов управления</a:t>
            </a:r>
            <a:r>
              <a:rPr lang="ru-RU" sz="2000" dirty="0" smtClean="0">
                <a:latin typeface="Times New Roman"/>
                <a:ea typeface="Times New Roman"/>
              </a:rPr>
              <a:t>.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endParaRPr lang="ru-RU" sz="2000" dirty="0">
              <a:latin typeface="Times New Roman"/>
              <a:ea typeface="Times New Roman"/>
            </a:endParaRPr>
          </a:p>
          <a:p>
            <a:pPr indent="442913" algn="just">
              <a:spcAft>
                <a:spcPts val="0"/>
              </a:spcAft>
            </a:pPr>
            <a:r>
              <a:rPr lang="ru-RU" sz="2000" dirty="0">
                <a:latin typeface="Times New Roman"/>
                <a:ea typeface="Times New Roman"/>
              </a:rPr>
              <a:t>Для этого используется </a:t>
            </a:r>
            <a:r>
              <a:rPr lang="ru-RU" sz="2000" i="1" dirty="0">
                <a:solidFill>
                  <a:srgbClr val="C00000"/>
                </a:solidFill>
                <a:latin typeface="Times New Roman"/>
                <a:ea typeface="Times New Roman"/>
              </a:rPr>
              <a:t>интерактивный метод знакомства с программой:</a:t>
            </a:r>
            <a:r>
              <a:rPr lang="ru-RU" sz="2000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chemeClr val="tx2"/>
                </a:solidFill>
                <a:latin typeface="Times New Roman"/>
                <a:ea typeface="Times New Roman"/>
              </a:rPr>
              <a:t>чтобы научиться работать, следует работать. </a:t>
            </a:r>
            <a:r>
              <a:rPr lang="ru-RU" sz="2000" i="1" dirty="0">
                <a:solidFill>
                  <a:schemeClr val="tx2"/>
                </a:solidFill>
                <a:latin typeface="Times New Roman"/>
                <a:ea typeface="Times New Roman"/>
              </a:rPr>
              <a:t>На примере одного из приложений </a:t>
            </a:r>
            <a:r>
              <a:rPr lang="ru-RU" sz="2000" dirty="0">
                <a:latin typeface="Times New Roman"/>
                <a:ea typeface="Times New Roman"/>
              </a:rPr>
              <a:t>учащиеся под руководством учителя </a:t>
            </a:r>
            <a:r>
              <a:rPr lang="ru-RU" sz="2000" b="1" dirty="0">
                <a:solidFill>
                  <a:srgbClr val="C00000"/>
                </a:solidFill>
                <a:latin typeface="Times New Roman"/>
                <a:ea typeface="Times New Roman"/>
              </a:rPr>
              <a:t>изучают методику освоения новых программ</a:t>
            </a:r>
            <a:r>
              <a:rPr lang="ru-RU" sz="2000" dirty="0">
                <a:solidFill>
                  <a:srgbClr val="002060"/>
                </a:solidFill>
                <a:latin typeface="Times New Roman"/>
                <a:ea typeface="Times New Roman"/>
              </a:rPr>
              <a:t>,</a:t>
            </a:r>
            <a:r>
              <a:rPr lang="ru-RU" sz="2000" dirty="0">
                <a:latin typeface="Times New Roman"/>
                <a:ea typeface="Times New Roman"/>
              </a:rPr>
              <a:t> </a:t>
            </a:r>
            <a:r>
              <a:rPr lang="ru-RU" sz="2000" i="1" dirty="0">
                <a:latin typeface="Times New Roman"/>
                <a:ea typeface="Times New Roman"/>
              </a:rPr>
              <a:t>т.е. анализируется интерфейс программы:</a:t>
            </a:r>
            <a:r>
              <a:rPr lang="ru-RU" sz="2000" dirty="0">
                <a:latin typeface="Times New Roman"/>
                <a:ea typeface="Times New Roman"/>
              </a:rPr>
              <a:t> внимательно просматривается окно программы, обращается внимание на его основные элементы, выделяются знакомые и незнакомые. Элементы окна программы, которые появляются в первый момент, являются наиболее важными.</a:t>
            </a:r>
          </a:p>
          <a:p>
            <a:pPr indent="457200" algn="just">
              <a:spcAft>
                <a:spcPts val="0"/>
              </a:spcAft>
            </a:pPr>
            <a:endParaRPr lang="en-US" sz="2000" dirty="0" smtClean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2000" dirty="0" smtClean="0">
                <a:latin typeface="Times New Roman"/>
                <a:ea typeface="Times New Roman"/>
              </a:rPr>
              <a:t>Таким </a:t>
            </a:r>
            <a:r>
              <a:rPr lang="ru-RU" sz="2000" dirty="0">
                <a:latin typeface="Times New Roman"/>
                <a:ea typeface="Times New Roman"/>
              </a:rPr>
              <a:t>образом, данная методика развивает </a:t>
            </a:r>
            <a:r>
              <a:rPr lang="ru-RU" sz="2000" dirty="0" err="1">
                <a:solidFill>
                  <a:srgbClr val="C00000"/>
                </a:solidFill>
                <a:latin typeface="Times New Roman"/>
                <a:ea typeface="Times New Roman"/>
              </a:rPr>
              <a:t>общеучебные</a:t>
            </a:r>
            <a:r>
              <a:rPr lang="ru-RU" sz="2000" dirty="0">
                <a:solidFill>
                  <a:srgbClr val="C00000"/>
                </a:solidFill>
                <a:latin typeface="Times New Roman"/>
                <a:ea typeface="Times New Roman"/>
              </a:rPr>
              <a:t> умения </a:t>
            </a:r>
            <a:r>
              <a:rPr lang="ru-RU" sz="2000" dirty="0">
                <a:latin typeface="Times New Roman"/>
                <a:ea typeface="Times New Roman"/>
              </a:rPr>
              <a:t>(в широком понимании): умения учиться жить – вырабатывает умения </a:t>
            </a:r>
            <a:r>
              <a:rPr lang="ru-RU" sz="2000" dirty="0">
                <a:solidFill>
                  <a:srgbClr val="C00000"/>
                </a:solidFill>
                <a:latin typeface="Times New Roman"/>
                <a:ea typeface="Times New Roman"/>
              </a:rPr>
              <a:t>приспосабливаться к изменяющимся условиям.</a:t>
            </a:r>
          </a:p>
          <a:p>
            <a:pPr lvl="0" algn="just">
              <a:spcAft>
                <a:spcPts val="0"/>
              </a:spcAft>
              <a:buSzPts val="1000"/>
              <a:tabLst>
                <a:tab pos="457200" algn="l"/>
              </a:tabLst>
            </a:pPr>
            <a:endParaRPr lang="ru-RU" sz="20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0066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3">
                <a:lumMod val="40000"/>
                <a:lumOff val="60000"/>
              </a:schemeClr>
            </a:gs>
            <a:gs pos="64999">
              <a:schemeClr val="bg1"/>
            </a:gs>
            <a:gs pos="100000">
              <a:srgbClr val="D1C39F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980728"/>
            <a:ext cx="8424936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spcAft>
                <a:spcPts val="0"/>
              </a:spcAft>
            </a:pPr>
            <a:r>
              <a:rPr lang="ru-RU" sz="2200" dirty="0" smtClean="0">
                <a:latin typeface="Times New Roman"/>
                <a:ea typeface="Times New Roman"/>
              </a:rPr>
              <a:t>После </a:t>
            </a:r>
            <a:r>
              <a:rPr lang="ru-RU" sz="2200" dirty="0">
                <a:solidFill>
                  <a:srgbClr val="C00000"/>
                </a:solidFill>
                <a:latin typeface="Times New Roman"/>
                <a:ea typeface="Times New Roman"/>
              </a:rPr>
              <a:t>изучения методики </a:t>
            </a:r>
            <a:r>
              <a:rPr lang="ru-RU" sz="2200" dirty="0">
                <a:latin typeface="Times New Roman"/>
                <a:ea typeface="Times New Roman"/>
              </a:rPr>
              <a:t>освоения новых программ учащимся </a:t>
            </a:r>
            <a:r>
              <a:rPr lang="ru-RU" sz="2200" i="1" dirty="0">
                <a:solidFill>
                  <a:schemeClr val="tx2"/>
                </a:solidFill>
                <a:latin typeface="Times New Roman"/>
                <a:ea typeface="Times New Roman"/>
              </a:rPr>
              <a:t>предлагается разработать</a:t>
            </a:r>
            <a:r>
              <a:rPr lang="ru-RU" sz="22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200" b="1" dirty="0">
                <a:solidFill>
                  <a:schemeClr val="tx2"/>
                </a:solidFill>
                <a:latin typeface="Times New Roman"/>
                <a:ea typeface="Times New Roman"/>
              </a:rPr>
              <a:t>проект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, </a:t>
            </a:r>
            <a:r>
              <a:rPr lang="ru-RU" sz="2200" dirty="0">
                <a:latin typeface="Times New Roman"/>
                <a:ea typeface="Times New Roman"/>
              </a:rPr>
              <a:t>для реализации которого они будут использовать соответствующие программные приложения. Выполняя проект, учащиеся на уроках и дома </a:t>
            </a:r>
            <a:r>
              <a:rPr lang="ru-RU" sz="2200" b="1" dirty="0">
                <a:solidFill>
                  <a:schemeClr val="tx2"/>
                </a:solidFill>
                <a:latin typeface="Times New Roman"/>
                <a:ea typeface="Times New Roman"/>
              </a:rPr>
              <a:t>самостоятельно осваивают новые программы</a:t>
            </a:r>
            <a:r>
              <a:rPr lang="ru-RU" sz="2200" dirty="0">
                <a:solidFill>
                  <a:schemeClr val="tx2"/>
                </a:solidFill>
                <a:latin typeface="Times New Roman"/>
                <a:ea typeface="Times New Roman"/>
              </a:rPr>
              <a:t>,</a:t>
            </a:r>
            <a:r>
              <a:rPr lang="ru-RU" sz="2200" dirty="0">
                <a:latin typeface="Times New Roman"/>
                <a:ea typeface="Times New Roman"/>
              </a:rPr>
              <a:t> используя изученную методику</a:t>
            </a:r>
            <a:r>
              <a:rPr lang="ru-RU" sz="2200" dirty="0" smtClean="0">
                <a:latin typeface="Times New Roman"/>
                <a:ea typeface="Times New Roman"/>
              </a:rPr>
              <a:t>.</a:t>
            </a:r>
          </a:p>
          <a:p>
            <a:pPr indent="457200" algn="just">
              <a:spcAft>
                <a:spcPts val="0"/>
              </a:spcAft>
            </a:pPr>
            <a:r>
              <a:rPr lang="ru-RU" sz="2200" dirty="0" smtClean="0">
                <a:latin typeface="Times New Roman"/>
                <a:ea typeface="Times New Roman"/>
              </a:rPr>
              <a:t> </a:t>
            </a:r>
            <a:endParaRPr lang="en-US" sz="2200" dirty="0" smtClean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r>
              <a:rPr lang="ru-RU" sz="2200" dirty="0" smtClean="0">
                <a:solidFill>
                  <a:srgbClr val="C00000"/>
                </a:solidFill>
                <a:latin typeface="Times New Roman"/>
                <a:ea typeface="Times New Roman"/>
              </a:rPr>
              <a:t>В </a:t>
            </a:r>
            <a:r>
              <a:rPr lang="ru-RU" sz="2200" dirty="0">
                <a:solidFill>
                  <a:srgbClr val="C00000"/>
                </a:solidFill>
                <a:latin typeface="Times New Roman"/>
                <a:ea typeface="Times New Roman"/>
              </a:rPr>
              <a:t>начале освоения </a:t>
            </a:r>
            <a:r>
              <a:rPr lang="ru-RU" sz="2200" dirty="0">
                <a:latin typeface="Times New Roman"/>
                <a:ea typeface="Times New Roman"/>
              </a:rPr>
              <a:t>каждой новой программы они </a:t>
            </a:r>
            <a:r>
              <a:rPr lang="ru-RU" sz="2200" i="1" dirty="0">
                <a:solidFill>
                  <a:schemeClr val="tx2"/>
                </a:solidFill>
                <a:latin typeface="Times New Roman"/>
                <a:ea typeface="Times New Roman"/>
              </a:rPr>
              <a:t>получают советы и рекомендации учителя</a:t>
            </a:r>
            <a:r>
              <a:rPr lang="ru-RU" sz="2200" dirty="0">
                <a:solidFill>
                  <a:schemeClr val="tx2"/>
                </a:solidFill>
                <a:latin typeface="Times New Roman"/>
                <a:ea typeface="Times New Roman"/>
              </a:rPr>
              <a:t> </a:t>
            </a:r>
            <a:r>
              <a:rPr lang="ru-RU" sz="2200" dirty="0">
                <a:latin typeface="Times New Roman"/>
                <a:ea typeface="Times New Roman"/>
              </a:rPr>
              <a:t>как грамотно, профессионально работать с программой, а затем </a:t>
            </a:r>
            <a:r>
              <a:rPr lang="ru-RU" sz="2200" i="1" dirty="0">
                <a:solidFill>
                  <a:schemeClr val="tx2"/>
                </a:solidFill>
                <a:latin typeface="Times New Roman"/>
                <a:ea typeface="Times New Roman"/>
              </a:rPr>
              <a:t>постоянно консультируются</a:t>
            </a:r>
            <a:r>
              <a:rPr lang="ru-RU" sz="2200" dirty="0">
                <a:solidFill>
                  <a:schemeClr val="tx2"/>
                </a:solidFill>
                <a:latin typeface="Times New Roman"/>
                <a:ea typeface="Times New Roman"/>
              </a:rPr>
              <a:t>. </a:t>
            </a:r>
            <a:r>
              <a:rPr lang="ru-RU" sz="2200" dirty="0">
                <a:latin typeface="Times New Roman"/>
                <a:ea typeface="Times New Roman"/>
              </a:rPr>
              <a:t>Метод проектов позволяет решить одну из задач в системе личностно-ориентированного подхода: </a:t>
            </a:r>
            <a:r>
              <a:rPr lang="ru-RU" sz="2200" dirty="0">
                <a:solidFill>
                  <a:srgbClr val="C00000"/>
                </a:solidFill>
                <a:latin typeface="Times New Roman"/>
                <a:ea typeface="Times New Roman"/>
              </a:rPr>
              <a:t>саморазвитие, самопознание и самореализация. </a:t>
            </a:r>
          </a:p>
          <a:p>
            <a:pPr indent="457200" algn="just">
              <a:spcAft>
                <a:spcPts val="0"/>
              </a:spcAft>
            </a:pPr>
            <a:endParaRPr lang="ru-RU" sz="22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80198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3">
                <a:lumMod val="40000"/>
                <a:lumOff val="60000"/>
              </a:schemeClr>
            </a:gs>
            <a:gs pos="64999">
              <a:schemeClr val="bg1"/>
            </a:gs>
            <a:gs pos="100000">
              <a:srgbClr val="D1C39F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052736"/>
            <a:ext cx="8136904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spcBef>
                <a:spcPts val="600"/>
              </a:spcBef>
              <a:spcAft>
                <a:spcPts val="0"/>
              </a:spcAft>
            </a:pPr>
            <a:r>
              <a:rPr lang="ru-RU" sz="2400" b="1" u="sng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Требования к проекту:</a:t>
            </a:r>
          </a:p>
          <a:p>
            <a:pPr indent="457200" algn="just">
              <a:spcBef>
                <a:spcPts val="600"/>
              </a:spcBef>
              <a:spcAft>
                <a:spcPts val="0"/>
              </a:spcAft>
            </a:pPr>
            <a:r>
              <a:rPr lang="ru-RU" sz="2400" dirty="0">
                <a:latin typeface="Times New Roman"/>
                <a:ea typeface="Times New Roman"/>
              </a:rPr>
              <a:t>п</a:t>
            </a:r>
            <a:r>
              <a:rPr lang="ru-RU" sz="2400" dirty="0" smtClean="0">
                <a:latin typeface="Times New Roman"/>
                <a:ea typeface="Times New Roman"/>
              </a:rPr>
              <a:t>роект </a:t>
            </a:r>
            <a:r>
              <a:rPr lang="ru-RU" sz="2400" dirty="0">
                <a:latin typeface="Times New Roman"/>
                <a:ea typeface="Times New Roman"/>
              </a:rPr>
              <a:t>разрабатывается и реализуется </a:t>
            </a:r>
            <a:r>
              <a:rPr lang="ru-RU" sz="2400" dirty="0">
                <a:solidFill>
                  <a:srgbClr val="C00000"/>
                </a:solidFill>
                <a:latin typeface="Times New Roman"/>
                <a:ea typeface="Times New Roman"/>
              </a:rPr>
              <a:t>поэтапно</a:t>
            </a:r>
            <a:r>
              <a:rPr lang="ru-RU" sz="2400" dirty="0">
                <a:latin typeface="Times New Roman"/>
                <a:ea typeface="Times New Roman"/>
              </a:rPr>
              <a:t>. К проекту предъявляются следующие </a:t>
            </a:r>
            <a:r>
              <a:rPr lang="ru-RU" sz="2400" b="1" i="1" dirty="0">
                <a:solidFill>
                  <a:srgbClr val="002060"/>
                </a:solidFill>
                <a:latin typeface="Times New Roman"/>
                <a:ea typeface="Times New Roman"/>
              </a:rPr>
              <a:t>требования</a:t>
            </a:r>
            <a:r>
              <a:rPr lang="ru-RU" sz="2400" b="1" dirty="0">
                <a:solidFill>
                  <a:srgbClr val="002060"/>
                </a:solidFill>
                <a:latin typeface="Times New Roman"/>
                <a:ea typeface="Times New Roman"/>
              </a:rPr>
              <a:t>: </a:t>
            </a:r>
            <a:endParaRPr lang="ru-RU" sz="2400" b="1" dirty="0" smtClean="0">
              <a:solidFill>
                <a:srgbClr val="002060"/>
              </a:solidFill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24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dirty="0">
                <a:latin typeface="Times New Roman"/>
                <a:ea typeface="Times New Roman"/>
              </a:rPr>
              <a:t>Необходимо </a:t>
            </a:r>
            <a:r>
              <a:rPr lang="ru-RU" sz="2400" dirty="0">
                <a:solidFill>
                  <a:srgbClr val="C00000"/>
                </a:solidFill>
                <a:latin typeface="Times New Roman"/>
                <a:ea typeface="Times New Roman"/>
              </a:rPr>
              <a:t>разработать алгоритм проектирования </a:t>
            </a:r>
            <a:r>
              <a:rPr lang="ru-RU" sz="2400" dirty="0">
                <a:latin typeface="Times New Roman"/>
                <a:ea typeface="Times New Roman"/>
              </a:rPr>
              <a:t>или поэтапное разделение деятельности. На всех этапах учащиеся получают методические рекомендации или инструкции по выполнению проекта.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dirty="0">
                <a:latin typeface="Times New Roman"/>
                <a:ea typeface="Times New Roman"/>
              </a:rPr>
              <a:t>На каждом этапе </a:t>
            </a:r>
            <a:r>
              <a:rPr lang="ru-RU" sz="2400" dirty="0">
                <a:solidFill>
                  <a:srgbClr val="C00000"/>
                </a:solidFill>
                <a:latin typeface="Times New Roman"/>
                <a:ea typeface="Times New Roman"/>
              </a:rPr>
              <a:t>должны быть созданы документы в соответствии с перечнем.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ru-RU" sz="2400" dirty="0">
                <a:latin typeface="Times New Roman"/>
                <a:ea typeface="Times New Roman"/>
              </a:rPr>
              <a:t>При реализации проекта должно быть </a:t>
            </a:r>
            <a:r>
              <a:rPr lang="ru-RU" sz="2400" dirty="0">
                <a:solidFill>
                  <a:srgbClr val="C00000"/>
                </a:solidFill>
                <a:latin typeface="Times New Roman"/>
                <a:ea typeface="Times New Roman"/>
              </a:rPr>
              <a:t>использовано необходимое программное обеспечение</a:t>
            </a:r>
            <a:r>
              <a:rPr lang="ru-RU" sz="2400" dirty="0" smtClean="0">
                <a:latin typeface="Times New Roman"/>
                <a:ea typeface="Times New Roman"/>
              </a:rPr>
              <a:t>.</a:t>
            </a:r>
            <a:endParaRPr lang="ru-RU" sz="2400" dirty="0"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7918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EFD1"/>
            </a:gs>
            <a:gs pos="64999">
              <a:schemeClr val="bg1">
                <a:lumMod val="95000"/>
              </a:schemeClr>
            </a:gs>
            <a:gs pos="100000">
              <a:srgbClr val="D1C39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620688"/>
            <a:ext cx="7992888" cy="558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42913" algn="just">
              <a:spcBef>
                <a:spcPts val="600"/>
              </a:spcBef>
              <a:spcAft>
                <a:spcPts val="0"/>
              </a:spcAft>
            </a:pPr>
            <a:r>
              <a:rPr lang="ru-RU" sz="2200" b="1" u="sng" dirty="0" smtClean="0">
                <a:solidFill>
                  <a:srgbClr val="C00000"/>
                </a:solidFill>
                <a:latin typeface="Times New Roman"/>
                <a:ea typeface="Times New Roman"/>
              </a:rPr>
              <a:t>Задание </a:t>
            </a:r>
            <a:r>
              <a:rPr lang="ru-RU" sz="2200" b="1" u="sng" dirty="0">
                <a:solidFill>
                  <a:srgbClr val="C00000"/>
                </a:solidFill>
                <a:latin typeface="Times New Roman"/>
                <a:ea typeface="Times New Roman"/>
              </a:rPr>
              <a:t>на разработку </a:t>
            </a:r>
            <a:r>
              <a:rPr lang="ru-RU" sz="2200" b="1" u="sng" dirty="0" smtClean="0">
                <a:solidFill>
                  <a:srgbClr val="C00000"/>
                </a:solidFill>
                <a:latin typeface="Times New Roman"/>
                <a:ea typeface="Times New Roman"/>
              </a:rPr>
              <a:t>проекта:</a:t>
            </a:r>
            <a:endParaRPr lang="ru-RU" sz="2200" u="sng" dirty="0" smtClean="0">
              <a:latin typeface="Times New Roman"/>
              <a:ea typeface="Times New Roman"/>
            </a:endParaRPr>
          </a:p>
          <a:p>
            <a:pPr indent="442913" algn="just">
              <a:spcBef>
                <a:spcPts val="600"/>
              </a:spcBef>
              <a:spcAft>
                <a:spcPts val="0"/>
              </a:spcAft>
            </a:pPr>
            <a:r>
              <a:rPr lang="ru-RU" sz="2200" dirty="0">
                <a:latin typeface="Times New Roman"/>
                <a:ea typeface="Times New Roman"/>
              </a:rPr>
              <a:t>в</a:t>
            </a:r>
            <a:r>
              <a:rPr lang="ru-RU" sz="2200" dirty="0" smtClean="0">
                <a:latin typeface="Times New Roman"/>
                <a:ea typeface="Times New Roman"/>
              </a:rPr>
              <a:t> </a:t>
            </a:r>
            <a:r>
              <a:rPr lang="ru-RU" sz="2200" dirty="0">
                <a:solidFill>
                  <a:srgbClr val="C00000"/>
                </a:solidFill>
                <a:latin typeface="Times New Roman"/>
                <a:ea typeface="Times New Roman"/>
              </a:rPr>
              <a:t>каждой </a:t>
            </a:r>
            <a:r>
              <a:rPr lang="ru-RU" sz="2200" dirty="0" smtClean="0">
                <a:solidFill>
                  <a:srgbClr val="C00000"/>
                </a:solidFill>
                <a:latin typeface="Times New Roman"/>
                <a:ea typeface="Times New Roman"/>
              </a:rPr>
              <a:t>параллели (9-11 классы) </a:t>
            </a:r>
            <a:r>
              <a:rPr lang="ru-RU" sz="2200" dirty="0">
                <a:latin typeface="Times New Roman"/>
                <a:ea typeface="Times New Roman"/>
              </a:rPr>
              <a:t>при освоении </a:t>
            </a:r>
            <a:r>
              <a:rPr lang="ru-RU" sz="2200" dirty="0">
                <a:solidFill>
                  <a:srgbClr val="C00000"/>
                </a:solidFill>
                <a:latin typeface="Times New Roman"/>
                <a:ea typeface="Times New Roman"/>
              </a:rPr>
              <a:t>любой компьютерной программы</a:t>
            </a:r>
            <a:r>
              <a:rPr lang="ru-RU" sz="2200" dirty="0">
                <a:latin typeface="Times New Roman"/>
                <a:ea typeface="Times New Roman"/>
              </a:rPr>
              <a:t> учащиеся получают </a:t>
            </a:r>
            <a:r>
              <a:rPr lang="ru-RU" sz="2200" b="1" dirty="0">
                <a:solidFill>
                  <a:srgbClr val="C00000"/>
                </a:solidFill>
                <a:latin typeface="Times New Roman"/>
                <a:ea typeface="Times New Roman"/>
              </a:rPr>
              <a:t>задание на разработку проекта </a:t>
            </a:r>
            <a:r>
              <a:rPr lang="ru-RU" sz="2200" dirty="0">
                <a:latin typeface="Times New Roman"/>
                <a:ea typeface="Times New Roman"/>
              </a:rPr>
              <a:t>по разным направлениям, например: </a:t>
            </a:r>
            <a:endParaRPr lang="ru-RU" sz="2200" dirty="0" smtClean="0">
              <a:latin typeface="Times New Roman"/>
              <a:ea typeface="Times New Roman"/>
            </a:endParaRPr>
          </a:p>
          <a:p>
            <a:pPr indent="457200" algn="just">
              <a:spcAft>
                <a:spcPts val="0"/>
              </a:spcAft>
            </a:pPr>
            <a:endParaRPr lang="ru-RU" sz="2200" dirty="0">
              <a:latin typeface="Times New Roman"/>
              <a:ea typeface="Times New Roman"/>
            </a:endParaRP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chemeClr val="tx2"/>
                </a:solidFill>
                <a:latin typeface="Times New Roman"/>
                <a:ea typeface="Times New Roman"/>
              </a:rPr>
              <a:t>творческие и научно-исследовательские проекты по профильным предметам; 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chemeClr val="tx2"/>
                </a:solidFill>
                <a:latin typeface="Times New Roman"/>
                <a:ea typeface="Times New Roman"/>
              </a:rPr>
              <a:t>проект «Разработка обучающей программы, мультимедийного пособия» по любому школьному предмету;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chemeClr val="tx2"/>
                </a:solidFill>
                <a:latin typeface="Times New Roman"/>
                <a:ea typeface="Times New Roman"/>
              </a:rPr>
              <a:t>проект «Разработка тематического  сайта»; 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chemeClr val="tx2"/>
                </a:solidFill>
                <a:latin typeface="Times New Roman"/>
                <a:ea typeface="Times New Roman"/>
              </a:rPr>
              <a:t>проект «Создание и презентация фирмы»; 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chemeClr val="tx2"/>
                </a:solidFill>
                <a:latin typeface="Times New Roman"/>
                <a:ea typeface="Times New Roman"/>
              </a:rPr>
              <a:t>проект «Моя будущая профессия»;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chemeClr val="tx2"/>
                </a:solidFill>
                <a:latin typeface="Times New Roman"/>
                <a:ea typeface="Times New Roman"/>
              </a:rPr>
              <a:t>проект </a:t>
            </a:r>
            <a:r>
              <a:rPr lang="ru-RU" sz="2200" dirty="0">
                <a:solidFill>
                  <a:srgbClr val="C00000"/>
                </a:solidFill>
                <a:latin typeface="Times New Roman"/>
                <a:ea typeface="Times New Roman"/>
              </a:rPr>
              <a:t>«Создание графической </a:t>
            </a:r>
            <a:r>
              <a:rPr lang="ru-RU" sz="2200" dirty="0" smtClean="0">
                <a:solidFill>
                  <a:srgbClr val="C00000"/>
                </a:solidFill>
                <a:latin typeface="Times New Roman"/>
                <a:ea typeface="Times New Roman"/>
              </a:rPr>
              <a:t>ассоциации или иллюстрации </a:t>
            </a:r>
            <a:r>
              <a:rPr lang="ru-RU" sz="2200" dirty="0">
                <a:solidFill>
                  <a:srgbClr val="C00000"/>
                </a:solidFill>
                <a:latin typeface="Times New Roman"/>
                <a:ea typeface="Times New Roman"/>
              </a:rPr>
              <a:t>по литературному произведению»;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chemeClr val="tx2"/>
                </a:solidFill>
                <a:latin typeface="Times New Roman"/>
                <a:ea typeface="Times New Roman"/>
              </a:rPr>
              <a:t>проект </a:t>
            </a:r>
            <a:r>
              <a:rPr lang="ru-RU" sz="2200" dirty="0">
                <a:solidFill>
                  <a:srgbClr val="C00000"/>
                </a:solidFill>
                <a:latin typeface="Times New Roman"/>
                <a:ea typeface="Times New Roman"/>
              </a:rPr>
              <a:t>«Цифровое искусство»;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200" dirty="0">
                <a:solidFill>
                  <a:schemeClr val="tx2"/>
                </a:solidFill>
                <a:latin typeface="Times New Roman"/>
                <a:ea typeface="Times New Roman"/>
              </a:rPr>
              <a:t>проект национальный орнамент и др.</a:t>
            </a:r>
          </a:p>
        </p:txBody>
      </p:sp>
    </p:spTree>
    <p:extLst>
      <p:ext uri="{BB962C8B-B14F-4D97-AF65-F5344CB8AC3E}">
        <p14:creationId xmlns:p14="http://schemas.microsoft.com/office/powerpoint/2010/main" val="121378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EFD1"/>
            </a:gs>
            <a:gs pos="64999">
              <a:srgbClr val="F0EBD5"/>
            </a:gs>
            <a:gs pos="100000">
              <a:schemeClr val="bg2">
                <a:lumMod val="9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260648"/>
            <a:ext cx="856895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71500">
              <a:spcAft>
                <a:spcPts val="0"/>
              </a:spcAft>
            </a:pPr>
            <a:r>
              <a:rPr lang="ru-RU" sz="2000" b="1" u="sng" dirty="0">
                <a:solidFill>
                  <a:srgbClr val="C00000"/>
                </a:solidFill>
                <a:latin typeface="Times New Roman"/>
                <a:ea typeface="Times New Roman"/>
              </a:rPr>
              <a:t>Рассмотрим на примере этапы разработки одного из видов творческого проекта</a:t>
            </a:r>
            <a:r>
              <a:rPr lang="ru-RU" sz="2000" u="sng" dirty="0">
                <a:solidFill>
                  <a:srgbClr val="C00000"/>
                </a:solidFill>
                <a:latin typeface="Times New Roman"/>
                <a:ea typeface="Times New Roman"/>
              </a:rPr>
              <a:t> </a:t>
            </a:r>
            <a:r>
              <a:rPr lang="ru-RU" sz="2000" i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:  проект «Создание и презентация </a:t>
            </a:r>
            <a:r>
              <a:rPr lang="ru-RU" sz="2000" i="1" dirty="0">
                <a:solidFill>
                  <a:schemeClr val="tx2"/>
                </a:solidFill>
                <a:latin typeface="Times New Roman"/>
                <a:ea typeface="Times New Roman"/>
              </a:rPr>
              <a:t>фирмы </a:t>
            </a:r>
          </a:p>
          <a:p>
            <a:pPr>
              <a:spcAft>
                <a:spcPts val="0"/>
              </a:spcAft>
            </a:pPr>
            <a:r>
              <a:rPr lang="ru-RU" sz="2000" i="1" dirty="0">
                <a:solidFill>
                  <a:schemeClr val="tx2"/>
                </a:solidFill>
                <a:latin typeface="Times New Roman"/>
                <a:ea typeface="Times New Roman"/>
              </a:rPr>
              <a:t>по благоустройству города «Мой город</a:t>
            </a:r>
            <a:r>
              <a:rPr lang="ru-RU" sz="2000" i="1" dirty="0" smtClean="0">
                <a:solidFill>
                  <a:schemeClr val="tx2"/>
                </a:solidFill>
                <a:latin typeface="Times New Roman"/>
                <a:ea typeface="Times New Roman"/>
              </a:rPr>
              <a:t>».</a:t>
            </a:r>
            <a:endParaRPr lang="ru-RU" sz="2000" i="1" dirty="0">
              <a:solidFill>
                <a:schemeClr val="tx2"/>
              </a:solidFill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sz="2000" dirty="0">
                <a:solidFill>
                  <a:schemeClr val="tx2"/>
                </a:solidFill>
                <a:latin typeface="Times New Roman"/>
                <a:ea typeface="Times New Roman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en-US" sz="2000" b="1" dirty="0">
                <a:latin typeface="Times New Roman"/>
                <a:ea typeface="Times New Roman"/>
              </a:rPr>
              <a:t>I</a:t>
            </a:r>
            <a:r>
              <a:rPr lang="ru-RU" sz="2000" b="1" dirty="0" smtClean="0">
                <a:latin typeface="Times New Roman"/>
                <a:ea typeface="Times New Roman"/>
              </a:rPr>
              <a:t>.</a:t>
            </a:r>
            <a:r>
              <a:rPr lang="ru-RU" sz="2000" dirty="0" smtClean="0"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Times New Roman"/>
                <a:ea typeface="Times New Roman"/>
              </a:rPr>
              <a:t>Разработка бизнес-плана, </a:t>
            </a:r>
            <a:r>
              <a:rPr lang="ru-RU" sz="2000" dirty="0">
                <a:latin typeface="Times New Roman"/>
                <a:ea typeface="Times New Roman"/>
              </a:rPr>
              <a:t>который должен содержать: основные цели предприятия, обзор рынка, возможности, конкурентоспособность, текущие цели и задачи, финансовый план, требуемые ресурсы, список сотрудников и т.д.</a:t>
            </a:r>
          </a:p>
          <a:p>
            <a:pPr algn="just">
              <a:spcAft>
                <a:spcPts val="0"/>
              </a:spcAft>
            </a:pPr>
            <a:r>
              <a:rPr lang="en-US" sz="2000" b="1" dirty="0" smtClean="0">
                <a:latin typeface="Times New Roman"/>
                <a:ea typeface="Times New Roman"/>
              </a:rPr>
              <a:t>II</a:t>
            </a:r>
            <a:r>
              <a:rPr lang="ru-RU" sz="2000" b="1" dirty="0" smtClean="0">
                <a:latin typeface="Times New Roman"/>
                <a:ea typeface="Times New Roman"/>
              </a:rPr>
              <a:t>.</a:t>
            </a:r>
            <a:r>
              <a:rPr lang="ru-RU" sz="2000" dirty="0" smtClean="0">
                <a:latin typeface="Times New Roman"/>
                <a:ea typeface="Times New Roman"/>
              </a:rPr>
              <a:t> </a:t>
            </a:r>
            <a:r>
              <a:rPr lang="ru-RU" sz="2000" b="1" dirty="0">
                <a:solidFill>
                  <a:srgbClr val="C00000"/>
                </a:solidFill>
                <a:latin typeface="Times New Roman"/>
                <a:ea typeface="Times New Roman"/>
              </a:rPr>
              <a:t>Создание документов </a:t>
            </a:r>
            <a:r>
              <a:rPr lang="ru-RU" sz="2000" dirty="0">
                <a:latin typeface="Times New Roman"/>
                <a:ea typeface="Times New Roman"/>
              </a:rPr>
              <a:t>с использованием программ из ПО:</a:t>
            </a:r>
          </a:p>
          <a:p>
            <a:pPr algn="just">
              <a:spcAft>
                <a:spcPts val="0"/>
              </a:spcAft>
            </a:pPr>
            <a:r>
              <a:rPr lang="ru-RU" sz="2000" dirty="0">
                <a:latin typeface="Times New Roman"/>
                <a:ea typeface="Times New Roman"/>
              </a:rPr>
              <a:t>1</a:t>
            </a:r>
            <a:r>
              <a:rPr lang="ru-RU" sz="2000" dirty="0" smtClean="0">
                <a:latin typeface="Times New Roman"/>
                <a:ea typeface="Times New Roman"/>
              </a:rPr>
              <a:t>) </a:t>
            </a:r>
            <a:r>
              <a:rPr lang="ru-RU" sz="2000" dirty="0">
                <a:latin typeface="Times New Roman"/>
                <a:ea typeface="Times New Roman"/>
              </a:rPr>
              <a:t>работа с ПО </a:t>
            </a:r>
            <a:r>
              <a:rPr lang="ru-RU" sz="2000" dirty="0">
                <a:solidFill>
                  <a:srgbClr val="C00000"/>
                </a:solidFill>
                <a:latin typeface="Times New Roman"/>
                <a:ea typeface="Times New Roman"/>
              </a:rPr>
              <a:t>для создания и редактирования графики по теме «Дизайн»: 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i="1" dirty="0">
                <a:solidFill>
                  <a:schemeClr val="tx2"/>
                </a:solidFill>
                <a:latin typeface="Times New Roman"/>
                <a:ea typeface="Times New Roman"/>
              </a:rPr>
              <a:t>создание абстрактного рисунка (с использованием геометрических фигур) для оформления интерьера офиса;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i="1" dirty="0">
                <a:solidFill>
                  <a:schemeClr val="tx2"/>
                </a:solidFill>
                <a:latin typeface="Times New Roman"/>
                <a:ea typeface="Times New Roman"/>
              </a:rPr>
              <a:t>создание фирменного знака (логотипа фирмы);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i="1" dirty="0">
                <a:solidFill>
                  <a:schemeClr val="tx2"/>
                </a:solidFill>
                <a:latin typeface="Times New Roman"/>
                <a:ea typeface="Times New Roman"/>
              </a:rPr>
              <a:t>создание герба (фирмы, семьи).</a:t>
            </a:r>
          </a:p>
          <a:p>
            <a:pPr algn="just">
              <a:spcAft>
                <a:spcPts val="0"/>
              </a:spcAft>
            </a:pPr>
            <a:r>
              <a:rPr lang="ru-RU" sz="2000" dirty="0">
                <a:latin typeface="Times New Roman"/>
                <a:ea typeface="Times New Roman"/>
              </a:rPr>
              <a:t>2</a:t>
            </a:r>
            <a:r>
              <a:rPr lang="ru-RU" sz="2000" dirty="0" smtClean="0">
                <a:latin typeface="Times New Roman"/>
                <a:ea typeface="Times New Roman"/>
              </a:rPr>
              <a:t>) </a:t>
            </a:r>
            <a:r>
              <a:rPr lang="ru-RU" sz="2000" dirty="0">
                <a:latin typeface="Times New Roman"/>
                <a:ea typeface="Times New Roman"/>
              </a:rPr>
              <a:t>работа с ПО </a:t>
            </a:r>
            <a:r>
              <a:rPr lang="ru-RU" sz="2000" dirty="0">
                <a:solidFill>
                  <a:srgbClr val="C00000"/>
                </a:solidFill>
                <a:latin typeface="Times New Roman"/>
                <a:ea typeface="Times New Roman"/>
              </a:rPr>
              <a:t>для создания и редактирования текстов: 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i="1" dirty="0">
                <a:solidFill>
                  <a:schemeClr val="tx2"/>
                </a:solidFill>
                <a:latin typeface="Times New Roman"/>
                <a:ea typeface="Times New Roman"/>
              </a:rPr>
              <a:t>создание рекламного щита (или плаката) для рекламы фирмы;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i="1" dirty="0">
                <a:solidFill>
                  <a:schemeClr val="tx2"/>
                </a:solidFill>
                <a:latin typeface="Times New Roman"/>
                <a:ea typeface="Times New Roman"/>
              </a:rPr>
              <a:t>создание визитки;</a:t>
            </a:r>
          </a:p>
          <a:p>
            <a:pPr marL="342900" lvl="0" indent="-342900" algn="just"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sz="2000" i="1" dirty="0">
                <a:solidFill>
                  <a:schemeClr val="tx2"/>
                </a:solidFill>
                <a:latin typeface="Times New Roman"/>
                <a:ea typeface="Times New Roman"/>
              </a:rPr>
              <a:t>создание рабочей документации для фирмы (отчеты, письма, благодарности и т.д.);</a:t>
            </a:r>
            <a:endParaRPr lang="ru-RU" sz="2000" i="1" dirty="0">
              <a:solidFill>
                <a:schemeClr val="tx2"/>
              </a:solidFill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638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1853</TotalTime>
  <Words>1498</Words>
  <Application>Microsoft Office PowerPoint</Application>
  <PresentationFormat>Экран (4:3)</PresentationFormat>
  <Paragraphs>137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Arial Unicode MS</vt:lpstr>
      <vt:lpstr>Arial</vt:lpstr>
      <vt:lpstr>Calibri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Альфия</dc:creator>
  <cp:lastModifiedBy>Равиль</cp:lastModifiedBy>
  <cp:revision>78</cp:revision>
  <dcterms:created xsi:type="dcterms:W3CDTF">2016-03-26T18:11:27Z</dcterms:created>
  <dcterms:modified xsi:type="dcterms:W3CDTF">2016-04-27T18:08:57Z</dcterms:modified>
</cp:coreProperties>
</file>