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0" r:id="rId2"/>
    <p:sldId id="276" r:id="rId3"/>
    <p:sldId id="257" r:id="rId4"/>
    <p:sldId id="259" r:id="rId5"/>
    <p:sldId id="277" r:id="rId6"/>
    <p:sldId id="260" r:id="rId7"/>
    <p:sldId id="261" r:id="rId8"/>
    <p:sldId id="279" r:id="rId9"/>
    <p:sldId id="272" r:id="rId10"/>
    <p:sldId id="273" r:id="rId11"/>
    <p:sldId id="258" r:id="rId12"/>
    <p:sldId id="262" r:id="rId13"/>
    <p:sldId id="270" r:id="rId14"/>
    <p:sldId id="266" r:id="rId15"/>
    <p:sldId id="271" r:id="rId16"/>
    <p:sldId id="267" r:id="rId17"/>
    <p:sldId id="26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5BB"/>
    <a:srgbClr val="FFF6E7"/>
    <a:srgbClr val="DBE4F5"/>
    <a:srgbClr val="F0E7BA"/>
    <a:srgbClr val="EEE6C8"/>
    <a:srgbClr val="EBE2BF"/>
    <a:srgbClr val="FEF1DE"/>
    <a:srgbClr val="F9EEED"/>
    <a:srgbClr val="F0F5FA"/>
    <a:srgbClr val="E7E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660"/>
  </p:normalViewPr>
  <p:slideViewPr>
    <p:cSldViewPr>
      <p:cViewPr varScale="1">
        <p:scale>
          <a:sx n="69" d="100"/>
          <a:sy n="69" d="100"/>
        </p:scale>
        <p:origin x="6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B12A0-2424-4330-BC83-2F671FE6840E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22AB7-E674-4DCD-87C9-65EC7B289F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52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22AB7-E674-4DCD-87C9-65EC7B289FD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63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52;&#1072;&#1089;&#1075;&#1091;&#1090;&#1086;&#1074;%20&#1040;&#1081;&#1088;&#1072;&#1090;%202013.ppt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57;&#1077;&#1083;&#1080;&#1085;&#1072;%20%202011.ppt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52;&#1072;&#1089;&#1075;&#1091;&#1090;&#1086;&#1074;%20&#1040;.pptx" TargetMode="External"/><Relationship Id="rId2" Type="http://schemas.openxmlformats.org/officeDocument/2006/relationships/hyperlink" Target="&#1064;&#1080;&#1085;&#1082;&#1072;&#1088;&#1077;&#1074;&#1072;%202012.ppt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2D%20illustration%20and%20Concept%20Art%202015.pptx" TargetMode="External"/><Relationship Id="rId2" Type="http://schemas.openxmlformats.org/officeDocument/2006/relationships/hyperlink" Target="&#1050;&#1086;&#1084;&#1087;&#1100;&#1102;&#1090;&#1077;&#1088;&#1085;&#1086;&#1077;%20&#1080;&#1089;&#1082;&#1091;&#1089;&#1089;&#1090;&#1074;&#1086;%20&#1048;&#1074;&#1072;&#1085;&#1086;&#1074;&#1072;%202014.pptx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&#1044;&#1080;&#1079;&#1072;&#1081;&#1085;%20&#1096;&#1082;&#1086;&#1083;&#1100;&#1085;&#1099;&#1093;%20&#1087;&#1086;&#1084;&#1077;&#1097;&#1077;&#1085;&#1080;&#1081;.%20&#1043;&#1091;&#1089;&#1077;&#1074;&#1072;%20&#1069;&#1083;&#1080;&#1079;&#1072;%2010%20&#1040;%20(2).pptx" TargetMode="External"/><Relationship Id="rId4" Type="http://schemas.openxmlformats.org/officeDocument/2006/relationships/hyperlink" Target="Digital%20art2%202016.pptx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700808"/>
            <a:ext cx="62646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профессионализма учителя информатики в условия перехода на ФГОС ООО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3429000"/>
            <a:ext cx="5472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Миннуллина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Альфия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Назиповна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высшей квалификационной категории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«Гимназия №125»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Казань Советский район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952" y="616530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809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chemeClr val="bg2">
                <a:lumMod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93" y="692696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</a:rPr>
              <a:t>3</a:t>
            </a:r>
            <a:r>
              <a:rPr lang="ru-RU" sz="2000" dirty="0" smtClean="0">
                <a:latin typeface="Times New Roman"/>
                <a:ea typeface="Times New Roman"/>
              </a:rPr>
              <a:t>) </a:t>
            </a:r>
            <a:r>
              <a:rPr lang="ru-RU" sz="2000" dirty="0">
                <a:latin typeface="Times New Roman"/>
                <a:ea typeface="Times New Roman"/>
              </a:rPr>
              <a:t>работа с ПО </a:t>
            </a: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для создания и редактирования таблиц: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создание прайс-листа;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создание отчета (с диаграммой)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и т.д.</a:t>
            </a: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</a:rPr>
              <a:t>4</a:t>
            </a:r>
            <a:r>
              <a:rPr lang="ru-RU" sz="2000" dirty="0" smtClean="0">
                <a:latin typeface="Times New Roman"/>
                <a:ea typeface="Times New Roman"/>
              </a:rPr>
              <a:t>) </a:t>
            </a:r>
            <a:r>
              <a:rPr lang="ru-RU" sz="2000" dirty="0">
                <a:latin typeface="Times New Roman"/>
                <a:ea typeface="Times New Roman"/>
              </a:rPr>
              <a:t>работа с ПО </a:t>
            </a: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для создания и редактирования презентаций</a:t>
            </a:r>
            <a:r>
              <a:rPr lang="ru-RU" sz="2000" dirty="0">
                <a:latin typeface="Times New Roman"/>
                <a:ea typeface="Times New Roman"/>
              </a:rPr>
              <a:t>: 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создание презентации фирмы (слайды должны содержать предыдущие разработки: фирменный знак, рекламный щит, текстовые и табличные документы);</a:t>
            </a: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</a:rPr>
              <a:t>5</a:t>
            </a:r>
            <a:r>
              <a:rPr lang="ru-RU" sz="2000" dirty="0" smtClean="0">
                <a:latin typeface="Times New Roman"/>
                <a:ea typeface="Times New Roman"/>
              </a:rPr>
              <a:t>) </a:t>
            </a:r>
            <a:r>
              <a:rPr lang="ru-RU" sz="2000" dirty="0">
                <a:latin typeface="Times New Roman"/>
                <a:ea typeface="Times New Roman"/>
              </a:rPr>
              <a:t>работа с ПО </a:t>
            </a: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для управления базами данных</a:t>
            </a:r>
            <a:r>
              <a:rPr lang="ru-RU" sz="2000" dirty="0">
                <a:latin typeface="Times New Roman"/>
                <a:ea typeface="Times New Roman"/>
              </a:rPr>
              <a:t>: 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создание базы данных для фирмы.</a:t>
            </a: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</a:rPr>
              <a:t>6</a:t>
            </a:r>
            <a:r>
              <a:rPr lang="ru-RU" sz="2000" dirty="0" smtClean="0">
                <a:latin typeface="Times New Roman"/>
                <a:ea typeface="Times New Roman"/>
              </a:rPr>
              <a:t>) </a:t>
            </a:r>
            <a:r>
              <a:rPr lang="ru-RU" sz="2000" dirty="0">
                <a:latin typeface="Times New Roman"/>
                <a:ea typeface="Times New Roman"/>
              </a:rPr>
              <a:t>работа с ПО </a:t>
            </a: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для подготовки публикаций и сайтов</a:t>
            </a:r>
            <a:r>
              <a:rPr lang="ru-RU" sz="2000" dirty="0">
                <a:latin typeface="Times New Roman"/>
                <a:ea typeface="Times New Roman"/>
              </a:rPr>
              <a:t>: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создание буклета;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создание сайта. 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Методические </a:t>
            </a:r>
            <a:r>
              <a:rPr lang="ru-RU" sz="2000" dirty="0">
                <a:latin typeface="Times New Roman"/>
                <a:ea typeface="Times New Roman"/>
              </a:rPr>
              <a:t>пособия и рекомендации к каждому этапу разработаны и используются учащимися.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19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accent2">
                <a:lumMod val="20000"/>
                <a:lumOff val="8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565" y="302359"/>
            <a:ext cx="806489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0225" algn="just"/>
            <a:r>
              <a:rPr lang="ru-RU" sz="2400" b="1" u="sng" dirty="0" smtClean="0">
                <a:solidFill>
                  <a:schemeClr val="tx2"/>
                </a:solidFill>
                <a:latin typeface="Times New Roman"/>
                <a:ea typeface="Times New Roman"/>
              </a:rPr>
              <a:t>Элемент интеграции информатики и литературы</a:t>
            </a:r>
          </a:p>
          <a:p>
            <a:pPr indent="530225" algn="just"/>
            <a:endParaRPr lang="ru-RU" sz="2000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indent="530225" algn="just"/>
            <a:r>
              <a:rPr lang="ru-RU" sz="20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В </a:t>
            </a:r>
            <a:r>
              <a:rPr lang="ru-RU" sz="2000" b="1" dirty="0">
                <a:solidFill>
                  <a:schemeClr val="tx2"/>
                </a:solidFill>
                <a:latin typeface="Times New Roman"/>
                <a:ea typeface="Times New Roman"/>
              </a:rPr>
              <a:t>филологических классах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взаимосвязь таких предметов как литература и информатика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дает возможность более глубоко изучать каждый предмет, и что самое главное, приучает учащихся творчески мыслить, развивает эмоциональную сферу; развитие эмоциональной сферы является одной из важнейших целей школы. </a:t>
            </a: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Произведения литературы и искусства используются на уроках информатики как средство мотивации творческой деятельности учащихся</a:t>
            </a:r>
            <a:r>
              <a:rPr lang="ru-RU" sz="2000" dirty="0">
                <a:latin typeface="Times New Roman"/>
                <a:ea typeface="Times New Roman"/>
              </a:rPr>
              <a:t>. Графические компьютерные программы являются удобным инструментом для создания </a:t>
            </a: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ассоциаций</a:t>
            </a:r>
            <a:r>
              <a:rPr lang="ru-RU" sz="2000" dirty="0">
                <a:latin typeface="Times New Roman"/>
                <a:ea typeface="Times New Roman"/>
              </a:rPr>
              <a:t> и </a:t>
            </a:r>
            <a:r>
              <a:rPr lang="ru-RU" sz="2000" i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иллюстраций</a:t>
            </a:r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по художественным произведениям. </a:t>
            </a: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Компьютерная графика помогает глубже проникнуть в художественный мир литературного произведения, постигнуть его смысл, отпечатать зрительный </a:t>
            </a:r>
            <a:r>
              <a:rPr lang="ru-RU" sz="20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образ.</a:t>
            </a:r>
          </a:p>
          <a:p>
            <a:pPr algn="just"/>
            <a:endParaRPr lang="ru-RU" sz="2000" dirty="0">
              <a:latin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Примеры </a:t>
            </a:r>
            <a:r>
              <a:rPr lang="ru-RU" sz="2000" dirty="0">
                <a:latin typeface="Times New Roman"/>
                <a:ea typeface="Times New Roman"/>
              </a:rPr>
              <a:t>тем проектов, разработанных учащимися: </a:t>
            </a:r>
            <a:r>
              <a:rPr lang="ru-RU" sz="2000" i="1" dirty="0">
                <a:solidFill>
                  <a:schemeClr val="tx2"/>
                </a:solidFill>
                <a:latin typeface="Times New Roman"/>
                <a:ea typeface="Arial Unicode MS"/>
              </a:rPr>
              <a:t>иллюстрации к литературному произведению Ричарда Баха «Чайка по имени Джонатан Ливингстон</a:t>
            </a:r>
            <a:r>
              <a:rPr lang="ru-RU" sz="2000" i="1" dirty="0" smtClean="0">
                <a:solidFill>
                  <a:schemeClr val="tx2"/>
                </a:solidFill>
                <a:latin typeface="Times New Roman"/>
                <a:ea typeface="Arial Unicode MS"/>
              </a:rPr>
              <a:t>»,</a:t>
            </a:r>
            <a:r>
              <a:rPr lang="ru-RU" sz="2000" dirty="0" smtClean="0">
                <a:solidFill>
                  <a:schemeClr val="tx2"/>
                </a:solidFill>
                <a:latin typeface="Times New Roman"/>
                <a:ea typeface="Arial Unicode MS"/>
              </a:rPr>
              <a:t> </a:t>
            </a:r>
            <a:r>
              <a:rPr lang="ru-RU" sz="2000" i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«</a:t>
            </a: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Цифровое искусство», «Графический дизайн</a:t>
            </a:r>
            <a:r>
              <a:rPr lang="ru-RU" sz="2000" i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», </a:t>
            </a: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«2</a:t>
            </a:r>
            <a:r>
              <a:rPr lang="en-US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D</a:t>
            </a: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 иллюстрация и </a:t>
            </a:r>
            <a:r>
              <a:rPr lang="en-US" sz="2000" i="1" dirty="0" err="1">
                <a:solidFill>
                  <a:schemeClr val="tx2"/>
                </a:solidFill>
                <a:latin typeface="Times New Roman"/>
                <a:ea typeface="Times New Roman"/>
              </a:rPr>
              <a:t>conceptart</a:t>
            </a: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» и др. </a:t>
            </a:r>
            <a:endParaRPr lang="ru-RU" sz="2000" i="1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indent="457200" algn="r">
              <a:spcAft>
                <a:spcPts val="0"/>
              </a:spcAft>
            </a:pPr>
            <a:r>
              <a:rPr lang="ru-RU" sz="2000" i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Пример </a:t>
            </a:r>
            <a:r>
              <a:rPr lang="ru-RU" sz="2000" i="1" dirty="0" smtClean="0">
                <a:solidFill>
                  <a:schemeClr val="tx2"/>
                </a:solidFill>
                <a:latin typeface="Times New Roman"/>
                <a:ea typeface="Times New Roman"/>
                <a:hlinkClick r:id="rId2" action="ppaction://hlinkpres?slideindex=1&amp;slidetitle="/>
              </a:rPr>
              <a:t>: Масгутов  А</a:t>
            </a:r>
            <a:r>
              <a:rPr lang="ru-RU" sz="2000" i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  <a:endParaRPr lang="ru-RU" sz="2000" i="1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algn="just"/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414939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DAE7F6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849694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Times New Roman"/>
                <a:ea typeface="Times New Roman"/>
              </a:rPr>
              <a:t>Освоение компьютерных программ проходит по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/>
                <a:ea typeface="Times New Roman"/>
              </a:rPr>
              <a:t>этапам</a:t>
            </a:r>
          </a:p>
          <a:p>
            <a:pPr indent="457200" algn="just">
              <a:spcAft>
                <a:spcPts val="0"/>
              </a:spcAft>
            </a:pPr>
            <a:endParaRPr lang="ru-RU" sz="2400" b="1" u="sng" dirty="0">
              <a:latin typeface="Times New Roman"/>
              <a:ea typeface="Times New Roman"/>
            </a:endParaRPr>
          </a:p>
          <a:p>
            <a:pPr marR="339725" indent="457200" algn="just">
              <a:spcAft>
                <a:spcPts val="0"/>
              </a:spcAft>
              <a:tabLst>
                <a:tab pos="5652770" algn="l"/>
                <a:tab pos="5715000" algn="l"/>
              </a:tabLst>
            </a:pPr>
            <a:r>
              <a:rPr lang="ru-RU" sz="2000" dirty="0">
                <a:latin typeface="Times New Roman"/>
                <a:ea typeface="Times New Roman"/>
              </a:rPr>
              <a:t>1.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На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первом этапе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при </a:t>
            </a:r>
            <a:r>
              <a:rPr lang="ru-RU" dirty="0">
                <a:latin typeface="Times New Roman"/>
                <a:ea typeface="Times New Roman"/>
              </a:rPr>
              <a:t>освоении </a:t>
            </a: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графических редакторов (</a:t>
            </a:r>
            <a:r>
              <a:rPr lang="en-US" i="1" dirty="0">
                <a:solidFill>
                  <a:schemeClr val="tx2"/>
                </a:solidFill>
                <a:latin typeface="Times New Roman"/>
                <a:ea typeface="Times New Roman"/>
              </a:rPr>
              <a:t>Paint</a:t>
            </a: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, </a:t>
            </a:r>
            <a:r>
              <a:rPr lang="en-US" i="1" dirty="0">
                <a:solidFill>
                  <a:schemeClr val="tx2"/>
                </a:solidFill>
                <a:latin typeface="Times New Roman"/>
                <a:ea typeface="Times New Roman"/>
              </a:rPr>
              <a:t>Photoshop</a:t>
            </a: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) </a:t>
            </a:r>
            <a:r>
              <a:rPr lang="ru-RU" dirty="0" smtClean="0">
                <a:latin typeface="Times New Roman"/>
                <a:ea typeface="Times New Roman"/>
              </a:rPr>
              <a:t>учащиеся </a:t>
            </a:r>
            <a:r>
              <a:rPr lang="ru-RU" dirty="0">
                <a:latin typeface="Times New Roman"/>
                <a:ea typeface="Times New Roman"/>
              </a:rPr>
              <a:t>разрабатывают 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национальный орнамент </a:t>
            </a:r>
            <a:r>
              <a:rPr lang="ru-RU" dirty="0">
                <a:latin typeface="Times New Roman"/>
                <a:ea typeface="Times New Roman"/>
              </a:rPr>
              <a:t>(русский, татарский и др. национальностей по выбору). Для создания орнамента нужна большая предварительная подготовка (изучение национальных орнаментов, создание эскизов). Материал для работы учащиеся находят в иллюстрированных книгах, журналах, Интернете, С</a:t>
            </a:r>
            <a:r>
              <a:rPr lang="en-US" dirty="0">
                <a:latin typeface="Times New Roman"/>
                <a:ea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</a:rPr>
              <a:t> - дисках, в кабинетах татарского языка, русского языка, консультируются у учителей данных предметов. Работая над темой 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«</a:t>
            </a:r>
            <a:r>
              <a:rPr lang="ru-RU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Абстракци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</a:rPr>
              <a:t>» 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(в проекте) </a:t>
            </a:r>
            <a:r>
              <a:rPr lang="ru-RU" dirty="0" smtClean="0">
                <a:latin typeface="Times New Roman"/>
                <a:ea typeface="Times New Roman"/>
              </a:rPr>
              <a:t>также </a:t>
            </a:r>
            <a:r>
              <a:rPr lang="ru-RU" dirty="0">
                <a:latin typeface="Times New Roman"/>
                <a:ea typeface="Times New Roman"/>
              </a:rPr>
              <a:t>используют национальные </a:t>
            </a:r>
            <a:r>
              <a:rPr lang="ru-RU" dirty="0" smtClean="0">
                <a:latin typeface="Times New Roman"/>
                <a:ea typeface="Times New Roman"/>
              </a:rPr>
              <a:t>мотивы  (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региональный компонент). </a:t>
            </a:r>
            <a:endParaRPr lang="ru-RU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R="339725" indent="457200" algn="just">
              <a:spcAft>
                <a:spcPts val="0"/>
              </a:spcAft>
              <a:tabLst>
                <a:tab pos="5652770" algn="l"/>
                <a:tab pos="5715000" algn="l"/>
              </a:tabLst>
            </a:pPr>
            <a:r>
              <a:rPr lang="ru-RU" dirty="0">
                <a:latin typeface="Times New Roman"/>
                <a:ea typeface="Times New Roman"/>
              </a:rPr>
              <a:t>2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.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втором этапе</a:t>
            </a:r>
            <a:r>
              <a:rPr lang="ru-RU" dirty="0">
                <a:latin typeface="Times New Roman"/>
                <a:ea typeface="Times New Roman"/>
              </a:rPr>
              <a:t> работы  с графическими редакторами учащиеся создают 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</a:rPr>
              <a:t>ассоциации  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или 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</a:rPr>
              <a:t>иллюстрации 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по прочитанным литературным произведениям </a:t>
            </a:r>
            <a:r>
              <a:rPr lang="ru-RU" dirty="0">
                <a:latin typeface="Times New Roman"/>
                <a:ea typeface="Times New Roman"/>
              </a:rPr>
              <a:t>(русской, татарской, зарубежной литературы). </a:t>
            </a:r>
          </a:p>
          <a:p>
            <a:pPr marR="339725" indent="457200" algn="just">
              <a:spcAft>
                <a:spcPts val="0"/>
              </a:spcAft>
              <a:tabLst>
                <a:tab pos="5652770" algn="l"/>
                <a:tab pos="5715000" algn="l"/>
              </a:tabLst>
            </a:pPr>
            <a:r>
              <a:rPr lang="ru-RU" dirty="0">
                <a:latin typeface="Times New Roman"/>
                <a:ea typeface="Times New Roman"/>
              </a:rPr>
              <a:t>3.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третьем этапе</a:t>
            </a:r>
            <a:r>
              <a:rPr lang="ru-RU" dirty="0">
                <a:latin typeface="Times New Roman"/>
                <a:ea typeface="Times New Roman"/>
              </a:rPr>
              <a:t> работы с графическими редакторами учащиеся создают 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графические разработки для создания творческих проектов (презентаций, сайтов, буклетов).</a:t>
            </a: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endParaRPr lang="ru-RU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algn="just" defTabSz="754063"/>
            <a:r>
              <a:rPr lang="ru-RU" dirty="0">
                <a:latin typeface="Times New Roman"/>
                <a:ea typeface="Times New Roman"/>
              </a:rPr>
              <a:t>К разработке проектов привлекаются учителя других предметов, заинтересованные в применении и внедрении информационных технологий в своей дисциплине</a:t>
            </a:r>
            <a:r>
              <a:rPr lang="ru-RU" dirty="0" smtClean="0">
                <a:latin typeface="Times New Roman"/>
                <a:ea typeface="Times New Roman"/>
              </a:rPr>
              <a:t>.  </a:t>
            </a:r>
          </a:p>
          <a:p>
            <a:pPr algn="r"/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П</a:t>
            </a:r>
            <a:r>
              <a:rPr lang="ru-RU" sz="20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ример: </a:t>
            </a:r>
            <a:r>
              <a:rPr lang="ru-RU" sz="2000" dirty="0" smtClean="0">
                <a:solidFill>
                  <a:srgbClr val="C00000"/>
                </a:solidFill>
                <a:latin typeface="Times New Roman"/>
                <a:ea typeface="Times New Roman"/>
                <a:hlinkClick r:id="rId2" action="ppaction://hlinkpres?slideindex=1&amp;slidetitle="/>
              </a:rPr>
              <a:t>Селина А.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>
                <a:lumMod val="95000"/>
              </a:schemeClr>
            </a:gs>
            <a:gs pos="7000">
              <a:srgbClr val="E7EFF9"/>
            </a:gs>
            <a:gs pos="77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640"/>
            <a:ext cx="784887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215" algn="ctr"/>
            <a:r>
              <a:rPr lang="ru-RU" sz="2400" b="1" u="sng" dirty="0">
                <a:solidFill>
                  <a:srgbClr val="1F497D"/>
                </a:solidFill>
                <a:latin typeface="Times New Roman"/>
                <a:ea typeface="Times New Roman"/>
              </a:rPr>
              <a:t>Внеурочная деятельность</a:t>
            </a:r>
          </a:p>
          <a:p>
            <a:pPr indent="530225"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indent="530225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ФГОС,   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  образовательная  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основного      общего     образования       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реализуется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образовательным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учреждением       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через    урочную      и   внеурочную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0225"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0225" algn="just"/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тесно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связана с основным образованием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является его логическим продолжением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неотъемлемой частью системы обучения, созданной в школе. Главным аспектом системы дополнительного образования является преемственность и взаимосвязь программ дополнительного образования с программами общеобразовательной средней школы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530225"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530225" algn="just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организации внеурочной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переходе на ФГОС: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0225"/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опора на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традиции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положительный опыт 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организации внеурочной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787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18000">
              <a:schemeClr val="accent1">
                <a:lumMod val="20000"/>
                <a:lumOff val="80000"/>
              </a:schemeClr>
            </a:gs>
            <a:gs pos="80000">
              <a:srgbClr val="F0F5FA"/>
            </a:gs>
            <a:gs pos="100000">
              <a:schemeClr val="accent3">
                <a:lumMod val="20000"/>
                <a:lumOff val="8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89067"/>
            <a:ext cx="8424936" cy="576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b="1" i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Кружок «Дизайн – студия»</a:t>
            </a:r>
          </a:p>
          <a:p>
            <a:pPr indent="450215" algn="just"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В </a:t>
            </a:r>
            <a:r>
              <a:rPr lang="ru-RU" dirty="0">
                <a:latin typeface="Times New Roman"/>
                <a:ea typeface="Times New Roman"/>
              </a:rPr>
              <a:t>рамках </a:t>
            </a: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научного общества учащихся </a:t>
            </a:r>
            <a:r>
              <a:rPr lang="ru-RU" dirty="0">
                <a:latin typeface="Times New Roman"/>
                <a:ea typeface="Times New Roman"/>
              </a:rPr>
              <a:t>на протяжении многих лет веду кружок по информатике, разработала программу кружка, которая из года в год совершенствуется. На кружке  занимаются  дети с 8 по 11 класс.</a:t>
            </a:r>
          </a:p>
          <a:p>
            <a:pPr indent="450215"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/>
                <a:ea typeface="Times New Roman"/>
              </a:rPr>
              <a:t>Программа  кружка включает: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"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обучение детей работе в популярных графических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редакторах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;</a:t>
            </a:r>
            <a:endParaRPr lang="ru-RU" i="1" dirty="0" smtClean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"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р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азвитие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художественного вкуса, творческих способностей и фантазии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детей.</a:t>
            </a:r>
          </a:p>
          <a:p>
            <a:pPr indent="450215" algn="just"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Для </a:t>
            </a:r>
            <a:r>
              <a:rPr lang="ru-RU" dirty="0">
                <a:latin typeface="Times New Roman"/>
                <a:ea typeface="Times New Roman"/>
              </a:rPr>
              <a:t>успешного проведения занятий в соответствии с программой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создан локальный сайт (электронные образовательные ресурсы)</a:t>
            </a:r>
            <a:r>
              <a:rPr lang="ru-RU" dirty="0">
                <a:latin typeface="Times New Roman"/>
                <a:ea typeface="Times New Roman"/>
              </a:rPr>
              <a:t>, на котором находятся все материалы кружка: теоретический материал в виде обучающих программ, электронных книг и т.п., визуальные материалы для занятий, список рекомендуемой литературы, адреса интересных </a:t>
            </a:r>
            <a:r>
              <a:rPr lang="en-US" dirty="0">
                <a:latin typeface="Times New Roman"/>
                <a:ea typeface="Times New Roman"/>
              </a:rPr>
              <a:t>Web</a:t>
            </a:r>
            <a:r>
              <a:rPr lang="ru-RU" dirty="0">
                <a:latin typeface="Times New Roman"/>
                <a:ea typeface="Times New Roman"/>
              </a:rPr>
              <a:t>-сайтов, практические задания и работы учащихся, заготовки с рисунками, </a:t>
            </a:r>
            <a:r>
              <a:rPr lang="ru-RU" dirty="0" err="1">
                <a:latin typeface="Times New Roman"/>
                <a:ea typeface="Times New Roman"/>
              </a:rPr>
              <a:t>анимациями</a:t>
            </a:r>
            <a:r>
              <a:rPr lang="ru-RU" dirty="0">
                <a:latin typeface="Times New Roman"/>
                <a:ea typeface="Times New Roman"/>
              </a:rPr>
              <a:t>, текстом и др. Все эти материалы можно посмотреть, скачать на свой компьютер и дальше с ними работать. 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Это позволяет каждому кружковцу выстроить индивидуальную образовательную траекторию.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34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999">
              <a:srgbClr val="F9EEED"/>
            </a:gs>
            <a:gs pos="82001">
              <a:srgbClr val="FEF1DE"/>
            </a:gs>
            <a:gs pos="100000">
              <a:srgbClr val="FEE7F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92088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ндивидуальная 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траектория  развития 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обучающегося</a:t>
            </a:r>
            <a:endParaRPr lang="ru-RU" sz="2400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6575" algn="just"/>
            <a:endParaRPr lang="ru-RU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6575" algn="just"/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Согласно ФГОС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нового поколения на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сегодняшний  день  ценность  приобретают 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вариативные  и  индивидуальные  формы  организации  внеурочной  деятельности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детей,  отличающиеся по содержанию и видам. </a:t>
            </a:r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этом заключается новый подход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организации  внеурочной  деятельности  учащихся,  основанный  на  принципах неформального образования.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530225" algn="just"/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развития потенциала </a:t>
            </a:r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одаренных и талантливых 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участием самих обучающихся и их семей могут разрабатываться  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индивидуальные  учебные  планы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в  рамках  которых  формируется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индивидуальная  траектория  развития  обучающегося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(содержание  дисциплин,  курсов,  модулей,  темп и формы образования). Эта идея появилась в образовательном стандарте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2004г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и получила свое развитие в ФГОС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30225" algn="r"/>
            <a:endParaRPr lang="ru-RU" sz="2200" dirty="0" smtClean="0">
              <a:latin typeface="Times New Roman" pitchFamily="18" charset="0"/>
              <a:cs typeface="Times New Roman" pitchFamily="18" charset="0"/>
              <a:hlinkClick r:id="rId2" action="ppaction://hlinkpres?slideindex=1&amp;slidetitle="/>
            </a:endParaRPr>
          </a:p>
          <a:p>
            <a:pPr indent="530225" algn="r"/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Шинкарева А. 2012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530225" algn="r"/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3" action="ppaction://hlinkpres?slideindex=1&amp;slidetitle="/>
              </a:rPr>
              <a:t>Масгутов А.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0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8000">
              <a:srgbClr val="E6D78A"/>
            </a:gs>
            <a:gs pos="30000">
              <a:srgbClr val="EBE2BF"/>
            </a:gs>
            <a:gs pos="46000">
              <a:srgbClr val="F0E7BA"/>
            </a:gs>
            <a:gs pos="77000">
              <a:srgbClr val="EEE6C8"/>
            </a:gs>
            <a:gs pos="100000">
              <a:srgbClr val="E6DCAC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7654" y="332656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400" b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Разработка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творческих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проектов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   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indent="449263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повседневной жизни повсюду нас окружают продукты 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D</a:t>
            </a:r>
            <a:r>
              <a:rPr lang="en-US" dirty="0" err="1">
                <a:solidFill>
                  <a:srgbClr val="C00000"/>
                </a:solidFill>
                <a:latin typeface="Times New Roman"/>
                <a:ea typeface="Times New Roman"/>
              </a:rPr>
              <a:t>igital</a:t>
            </a:r>
            <a:r>
              <a:rPr lang="en-US" dirty="0">
                <a:solidFill>
                  <a:srgbClr val="C00000"/>
                </a:solidFill>
                <a:latin typeface="Times New Roman"/>
                <a:ea typeface="Times New Roman"/>
              </a:rPr>
              <a:t> art</a:t>
            </a:r>
            <a:r>
              <a:rPr lang="ru-RU" dirty="0">
                <a:latin typeface="Times New Roman"/>
                <a:ea typeface="Times New Roman"/>
              </a:rPr>
              <a:t>’а </a:t>
            </a: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(цифрового искусства). </a:t>
            </a:r>
            <a:r>
              <a:rPr lang="ru-RU" dirty="0">
                <a:latin typeface="Times New Roman"/>
                <a:ea typeface="Times New Roman"/>
              </a:rPr>
              <a:t>На сегодняшний день все плакаты, постеры, реклама, афиши, обложки и большинство иллюстраций выполняется именно с помощью компьютерной графики. Именно поэтому мы выбрали 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D</a:t>
            </a:r>
            <a:r>
              <a:rPr lang="en-US" dirty="0" err="1">
                <a:solidFill>
                  <a:srgbClr val="C00000"/>
                </a:solidFill>
                <a:latin typeface="Times New Roman"/>
                <a:ea typeface="Times New Roman"/>
              </a:rPr>
              <a:t>igital</a:t>
            </a:r>
            <a:r>
              <a:rPr lang="en-US" dirty="0">
                <a:solidFill>
                  <a:srgbClr val="C00000"/>
                </a:solidFill>
                <a:latin typeface="Times New Roman"/>
                <a:ea typeface="Times New Roman"/>
              </a:rPr>
              <a:t> art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как основную сферу деятельности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 Мы развиваем творчество </a:t>
            </a: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по двум направлениям:</a:t>
            </a:r>
            <a:r>
              <a:rPr lang="ru-RU" i="1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solidFill>
                  <a:srgbClr val="C00000"/>
                </a:solidFill>
                <a:latin typeface="Times New Roman"/>
                <a:ea typeface="Times New Roman"/>
              </a:rPr>
              <a:t>2</a:t>
            </a:r>
            <a:r>
              <a:rPr lang="en-US" b="1" dirty="0">
                <a:solidFill>
                  <a:srgbClr val="C00000"/>
                </a:solidFill>
                <a:latin typeface="Times New Roman"/>
                <a:ea typeface="Times New Roman"/>
              </a:rPr>
              <a:t>D</a:t>
            </a: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 иллюстрация </a:t>
            </a:r>
            <a:r>
              <a:rPr lang="ru-RU" b="1" dirty="0">
                <a:latin typeface="Times New Roman"/>
                <a:ea typeface="Times New Roman"/>
              </a:rPr>
              <a:t>и </a:t>
            </a:r>
            <a:r>
              <a:rPr lang="en-US" b="1" dirty="0">
                <a:solidFill>
                  <a:srgbClr val="C00000"/>
                </a:solidFill>
                <a:latin typeface="Times New Roman"/>
                <a:ea typeface="Times New Roman"/>
              </a:rPr>
              <a:t>concept art</a:t>
            </a:r>
            <a:r>
              <a:rPr lang="ru-RU" dirty="0">
                <a:latin typeface="Times New Roman"/>
                <a:ea typeface="Times New Roman"/>
              </a:rPr>
              <a:t>. Рисуем в нескольких стилях, сочетая традиционную графику с компьютерной живописью. Иллюстрируем рассказы, создаем оригинальные изображения, занимаемся разработкой персонажей, </a:t>
            </a:r>
            <a:r>
              <a:rPr lang="ru-RU" dirty="0" err="1">
                <a:latin typeface="Times New Roman"/>
                <a:ea typeface="Times New Roman"/>
              </a:rPr>
              <a:t>маскотов</a:t>
            </a:r>
            <a:r>
              <a:rPr lang="ru-RU" dirty="0">
                <a:latin typeface="Times New Roman"/>
                <a:ea typeface="Times New Roman"/>
              </a:rPr>
              <a:t>, эмблем, </a:t>
            </a:r>
            <a:r>
              <a:rPr lang="ru-RU" dirty="0" err="1">
                <a:latin typeface="Times New Roman"/>
                <a:ea typeface="Times New Roman"/>
              </a:rPr>
              <a:t>стикеров</a:t>
            </a:r>
            <a:r>
              <a:rPr lang="ru-RU" dirty="0">
                <a:latin typeface="Times New Roman"/>
                <a:ea typeface="Times New Roman"/>
              </a:rPr>
              <a:t> и принтов.  Принимаем активное участие в различных конкурсах, проектах, </a:t>
            </a:r>
            <a:r>
              <a:rPr lang="ru-RU" dirty="0" err="1">
                <a:latin typeface="Times New Roman"/>
                <a:ea typeface="Times New Roman"/>
              </a:rPr>
              <a:t>ивентах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челленджах</a:t>
            </a:r>
            <a:r>
              <a:rPr lang="ru-RU" dirty="0">
                <a:latin typeface="Times New Roman"/>
                <a:ea typeface="Times New Roman"/>
              </a:rPr>
              <a:t>. Для рисования используем  графические планшеты. Работаем в таких программах как </a:t>
            </a:r>
            <a:r>
              <a:rPr lang="ru-RU" dirty="0" err="1">
                <a:latin typeface="Times New Roman"/>
                <a:ea typeface="Times New Roman"/>
              </a:rPr>
              <a:t>Photoshop</a:t>
            </a:r>
            <a:r>
              <a:rPr lang="ru-RU" dirty="0">
                <a:latin typeface="Times New Roman"/>
                <a:ea typeface="Times New Roman"/>
              </a:rPr>
              <a:t> CS6 и </a:t>
            </a:r>
            <a:r>
              <a:rPr lang="ru-RU" dirty="0" err="1">
                <a:latin typeface="Times New Roman"/>
                <a:ea typeface="Times New Roman"/>
              </a:rPr>
              <a:t>Paint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tool</a:t>
            </a:r>
            <a:r>
              <a:rPr lang="ru-RU" dirty="0">
                <a:latin typeface="Times New Roman"/>
                <a:ea typeface="Times New Roman"/>
              </a:rPr>
              <a:t> SAI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algn="r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hlinkClick r:id="rId2" action="ppaction://hlinkpres?slideindex=1&amp;slidetitle="/>
              </a:rPr>
              <a:t>Иванова К. 2014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lvl="0" algn="r"/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hlinkClick r:id="rId3" action="ppaction://hlinkpres?slideindex=1&amp;slidetitle="/>
              </a:rPr>
              <a:t>Иванова К.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  <a:hlinkClick r:id="rId3" action="ppaction://hlinkpres?slideindex=1&amp;slidetitle="/>
              </a:rPr>
              <a:t>2015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r"/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hlinkClick r:id="rId4" action="ppaction://hlinkpres?slideindex=1&amp;slidetitle="/>
              </a:rPr>
              <a:t>Иванова К.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  <a:hlinkClick r:id="rId4" action="ppaction://hlinkpres?slideindex=1&amp;slidetitle="/>
              </a:rPr>
              <a:t>2016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  <a:hlinkClick r:id="rId5" action="ppaction://hlinkpres?slideindex=1&amp;slidetitle="/>
              </a:rPr>
              <a:t>Гусева Э. 2016 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13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FFFCC"/>
            </a:gs>
            <a:gs pos="100000">
              <a:schemeClr val="bg2">
                <a:lumMod val="9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b="1" i="1" dirty="0">
                <a:solidFill>
                  <a:srgbClr val="002060"/>
                </a:solidFill>
                <a:latin typeface="Times New Roman"/>
                <a:ea typeface="Times New Roman"/>
              </a:rPr>
              <a:t>Создание учащимися </a:t>
            </a:r>
            <a:r>
              <a:rPr lang="ru-RU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творческих, научно-исследовательских </a:t>
            </a:r>
            <a:r>
              <a:rPr lang="ru-RU" b="1" i="1" dirty="0">
                <a:solidFill>
                  <a:srgbClr val="002060"/>
                </a:solidFill>
                <a:latin typeface="Times New Roman"/>
                <a:ea typeface="Times New Roman"/>
              </a:rPr>
              <a:t>проектов</a:t>
            </a:r>
            <a:r>
              <a:rPr lang="ru-RU" i="1" dirty="0">
                <a:solidFill>
                  <a:srgbClr val="002060"/>
                </a:solidFill>
                <a:latin typeface="Times New Roman"/>
                <a:ea typeface="Times New Roman"/>
              </a:rPr>
              <a:t>, обучающих программ, электронных пособий, электронных энциклопедий по различным школьным предметам повышает их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i="1" dirty="0">
                <a:solidFill>
                  <a:srgbClr val="002060"/>
                </a:solidFill>
                <a:latin typeface="Times New Roman"/>
                <a:ea typeface="Times New Roman"/>
              </a:rPr>
              <a:t>интерес к данному предмету, предоставляет возможность углубиться по выбранной теме,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а также совершенствует их умения и навыки в информационных технологиях. Таким образом, выполняется одна из важнейших задач школы – </a:t>
            </a:r>
            <a:r>
              <a:rPr lang="ru-RU" b="1" i="1" dirty="0">
                <a:solidFill>
                  <a:srgbClr val="002060"/>
                </a:solidFill>
                <a:latin typeface="Times New Roman"/>
                <a:ea typeface="Times New Roman"/>
              </a:rPr>
              <a:t>развитие интеллектуальной </a:t>
            </a:r>
            <a:r>
              <a:rPr lang="ru-RU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сферы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:</a:t>
            </a:r>
            <a:endParaRPr lang="ru-RU" dirty="0"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развитие 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мышления (логического, критического, креативного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</a:rPr>
              <a:t>);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развитие 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памяти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</a:rPr>
              <a:t>;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развитие 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воображения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</a:rPr>
              <a:t>;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развитие представления;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развитие 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внимания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</a:rPr>
              <a:t>.</a:t>
            </a:r>
          </a:p>
          <a:p>
            <a:pPr indent="457200" algn="just">
              <a:spcAft>
                <a:spcPts val="0"/>
              </a:spcAft>
            </a:pPr>
            <a:endParaRPr lang="ru-RU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Самостоятельную работу </a:t>
            </a:r>
            <a:r>
              <a:rPr lang="ru-RU" dirty="0">
                <a:latin typeface="Times New Roman"/>
                <a:ea typeface="Times New Roman"/>
              </a:rPr>
              <a:t>учащихся можно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рассматривать и как средство обучения, и </a:t>
            </a:r>
            <a:r>
              <a:rPr lang="ru-RU" i="1" dirty="0">
                <a:solidFill>
                  <a:srgbClr val="002060"/>
                </a:solidFill>
                <a:latin typeface="Times New Roman"/>
                <a:ea typeface="Times New Roman"/>
              </a:rPr>
              <a:t>как форму учебно-научного познания</a:t>
            </a:r>
            <a:r>
              <a:rPr lang="ru-RU" dirty="0">
                <a:latin typeface="Times New Roman"/>
                <a:ea typeface="Times New Roman"/>
              </a:rPr>
              <a:t>, позволяющую 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сформировать</a:t>
            </a:r>
            <a:r>
              <a:rPr lang="ru-RU" dirty="0">
                <a:latin typeface="Times New Roman"/>
                <a:ea typeface="Times New Roman"/>
              </a:rPr>
              <a:t> у учащегося индивидуальный стиль </a:t>
            </a:r>
            <a:r>
              <a:rPr lang="ru-RU" i="1" dirty="0">
                <a:solidFill>
                  <a:srgbClr val="C00000"/>
                </a:solidFill>
                <a:latin typeface="Times New Roman"/>
                <a:ea typeface="Times New Roman"/>
              </a:rPr>
              <a:t>самостоятельной исследовательской работы. </a:t>
            </a:r>
            <a:endParaRPr lang="ru-RU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Организация, планирование и контроль за самостоятельной работой осуществляется на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уровне конкретной личности, учитель оказывает индивидуальную методическую помощь.</a:t>
            </a:r>
            <a:endParaRPr lang="ru-RU" b="1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275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DBE4F5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9269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5556" y="1268760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Авторская 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программа  </a:t>
            </a:r>
            <a:r>
              <a:rPr lang="ru-RU" sz="2200" dirty="0">
                <a:latin typeface="Times New Roman" pitchFamily="18" charset="0"/>
                <a:ea typeface="Times New Roman"/>
                <a:cs typeface="Times New Roman" pitchFamily="18" charset="0"/>
              </a:rPr>
              <a:t>«Информатика и ИКТ» изучения предмета в гимназических классах в соответствии с профилем </a:t>
            </a:r>
            <a:r>
              <a:rPr lang="ru-RU" sz="2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обучения. </a:t>
            </a: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Диплом 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 </a:t>
            </a: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степени  на 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III </a:t>
            </a: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Республиканском конкурсе авторских программ и методических разработок</a:t>
            </a:r>
            <a:r>
              <a:rPr lang="en-US" sz="2200" i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номинации </a:t>
            </a:r>
            <a:r>
              <a:rPr lang="ru-RU" sz="2200" i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«За авторскую программу, содержащую инновационные идеи» </a:t>
            </a:r>
            <a:r>
              <a:rPr lang="ru-RU" sz="2200" b="1" i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(1998 год).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endParaRPr lang="ru-RU" sz="2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Проектная технология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освоения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новых информационных технологий в авторской программе «Информатика и ИКТ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en-US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степени на 1 Республиканском </a:t>
            </a:r>
            <a:r>
              <a:rPr lang="ru-RU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конкурсе «Использование новых информационных технологий в учебном процессе и управлении школой</a:t>
            </a: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номинации «За лучшую методику</a:t>
            </a: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использования ППС»</a:t>
            </a:r>
            <a:r>
              <a:rPr lang="ru-RU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(2002 год.)</a:t>
            </a:r>
            <a:endParaRPr lang="ru-RU" sz="2200" b="1" i="1" dirty="0" smtClean="0">
              <a:solidFill>
                <a:schemeClr val="tx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41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6E7"/>
            </a:gs>
            <a:gs pos="64999">
              <a:srgbClr val="F0EBD5"/>
            </a:gs>
            <a:gs pos="100000">
              <a:srgbClr val="DFD5B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2140" y="836712"/>
            <a:ext cx="820891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Особенность авторской программы: </a:t>
            </a:r>
          </a:p>
          <a:p>
            <a:pPr algn="just">
              <a:spcBef>
                <a:spcPts val="600"/>
              </a:spcBef>
            </a:pPr>
            <a:endParaRPr lang="ru-RU" sz="1200" dirty="0" smtClean="0">
              <a:latin typeface="Times New Roman"/>
              <a:ea typeface="Times New Roman"/>
            </a:endParaRPr>
          </a:p>
          <a:p>
            <a:pPr algn="just">
              <a:spcBef>
                <a:spcPts val="600"/>
              </a:spcBef>
            </a:pPr>
            <a:r>
              <a:rPr lang="ru-RU" dirty="0" smtClean="0">
                <a:latin typeface="Times New Roman"/>
                <a:ea typeface="Times New Roman"/>
              </a:rPr>
              <a:t>в программе </a:t>
            </a:r>
            <a:r>
              <a:rPr lang="ru-RU" dirty="0">
                <a:latin typeface="Times New Roman"/>
                <a:ea typeface="Times New Roman"/>
              </a:rPr>
              <a:t>предусмотрена тесная </a:t>
            </a: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интеграция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 информатики с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естественно-научными и гуманитарными предметами.</a:t>
            </a:r>
          </a:p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ФГОС: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компетенций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на основе интегрированных связей в преподавании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предметов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Основные преимущества моей </a:t>
            </a:r>
            <a:r>
              <a:rPr lang="ru-RU" dirty="0" smtClean="0">
                <a:latin typeface="Times New Roman"/>
                <a:ea typeface="Times New Roman"/>
              </a:rPr>
              <a:t>программы </a:t>
            </a:r>
            <a:r>
              <a:rPr lang="ru-RU" dirty="0">
                <a:latin typeface="Times New Roman"/>
                <a:ea typeface="Times New Roman"/>
              </a:rPr>
              <a:t>перед аналогами в следующем: </a:t>
            </a:r>
            <a:endParaRPr lang="en-US" dirty="0" smtClean="0">
              <a:latin typeface="Times New Roman"/>
              <a:ea typeface="Times New Roman"/>
            </a:endParaRPr>
          </a:p>
          <a:p>
            <a:pPr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i="1" dirty="0" smtClean="0">
                <a:latin typeface="Times New Roman"/>
                <a:ea typeface="Times New Roman"/>
              </a:rPr>
              <a:t>программа направлены на реализацию </a:t>
            </a:r>
            <a:r>
              <a:rPr lang="ru-RU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деятельностного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и личностно-ориентированного подходов;</a:t>
            </a:r>
            <a:endParaRPr lang="en-US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о</a:t>
            </a:r>
            <a:r>
              <a:rPr lang="ru-RU" i="1" dirty="0" smtClean="0">
                <a:latin typeface="Times New Roman"/>
                <a:ea typeface="Times New Roman"/>
              </a:rPr>
              <a:t>своение учащимися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интеллектуальной и практической деятельности;</a:t>
            </a:r>
            <a:endParaRPr lang="en-US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i="1" dirty="0" smtClean="0">
                <a:latin typeface="Times New Roman"/>
                <a:ea typeface="Times New Roman"/>
              </a:rPr>
              <a:t>овладение знаниями и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умениями, необходимыми в повседневной жизни.</a:t>
            </a:r>
          </a:p>
          <a:p>
            <a:pPr algn="just">
              <a:spcAft>
                <a:spcPts val="0"/>
              </a:spcAft>
            </a:pPr>
            <a:endParaRPr lang="ru-RU" sz="11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(Основа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второго 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поколения).</a:t>
            </a:r>
            <a:endParaRPr lang="en-US" i="1" dirty="0">
              <a:solidFill>
                <a:schemeClr val="tx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Авторская программа постоянно совершенствовалась в соответствии модернизацией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29457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18000">
              <a:schemeClr val="bg1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510" y="548680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Суть методики:</a:t>
            </a:r>
          </a:p>
          <a:p>
            <a:pPr indent="457200" algn="just">
              <a:spcAft>
                <a:spcPts val="0"/>
              </a:spcAft>
            </a:pPr>
            <a:endParaRPr lang="ru-RU" b="1" u="sng" dirty="0" smtClean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для </a:t>
            </a:r>
            <a:r>
              <a:rPr lang="ru-RU" dirty="0">
                <a:latin typeface="Times New Roman"/>
                <a:ea typeface="Times New Roman"/>
              </a:rPr>
              <a:t>освоения новых информационных технологий в авторской программе используется </a:t>
            </a: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проектная технология</a:t>
            </a:r>
            <a:r>
              <a:rPr lang="ru-RU" b="1" dirty="0">
                <a:latin typeface="Times New Roman"/>
                <a:ea typeface="Times New Roman"/>
              </a:rPr>
              <a:t>, </a:t>
            </a:r>
            <a:r>
              <a:rPr lang="ru-RU" dirty="0">
                <a:latin typeface="Times New Roman"/>
                <a:ea typeface="Times New Roman"/>
              </a:rPr>
              <a:t>в которой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Times New Roman"/>
                <a:ea typeface="Times New Roman"/>
              </a:rPr>
              <a:t>изучение учебного материала происходит в процессе разработки </a:t>
            </a:r>
            <a:r>
              <a:rPr lang="ru-RU" b="1" i="1" dirty="0">
                <a:solidFill>
                  <a:schemeClr val="tx2"/>
                </a:solidFill>
                <a:latin typeface="Times New Roman"/>
                <a:ea typeface="Times New Roman"/>
              </a:rPr>
              <a:t>творческих, научно-исследовательских</a:t>
            </a:r>
            <a:r>
              <a:rPr lang="ru-RU" b="1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b="1" i="1" dirty="0">
                <a:solidFill>
                  <a:schemeClr val="tx2"/>
                </a:solidFill>
                <a:latin typeface="Times New Roman"/>
                <a:ea typeface="Times New Roman"/>
              </a:rPr>
              <a:t>работ</a:t>
            </a:r>
            <a:r>
              <a:rPr lang="ru-RU" b="1" dirty="0">
                <a:solidFill>
                  <a:schemeClr val="tx2"/>
                </a:solidFill>
                <a:latin typeface="Times New Roman"/>
                <a:ea typeface="Times New Roman"/>
              </a:rPr>
              <a:t>,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которые позволяют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реализовать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личностно-ориентированный</a:t>
            </a:r>
            <a:r>
              <a:rPr lang="ru-RU" dirty="0">
                <a:latin typeface="Times New Roman"/>
                <a:ea typeface="Times New Roman"/>
              </a:rPr>
              <a:t> подход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 обучении</a:t>
            </a:r>
            <a:r>
              <a:rPr lang="ru-RU" b="1" dirty="0">
                <a:latin typeface="Times New Roman"/>
                <a:ea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en-US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Times New Roman"/>
                <a:ea typeface="Times New Roman"/>
              </a:rPr>
              <a:t>О</a:t>
            </a:r>
            <a:r>
              <a:rPr lang="ru-RU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своение </a:t>
            </a:r>
            <a:r>
              <a:rPr lang="ru-RU" i="1" dirty="0">
                <a:solidFill>
                  <a:srgbClr val="002060"/>
                </a:solidFill>
                <a:latin typeface="Times New Roman"/>
                <a:ea typeface="Times New Roman"/>
              </a:rPr>
              <a:t>новых информационных технологий</a:t>
            </a:r>
            <a:r>
              <a:rPr lang="ru-RU" dirty="0">
                <a:latin typeface="Times New Roman"/>
                <a:ea typeface="Times New Roman"/>
              </a:rPr>
              <a:t> начинается с изучения учащимися </a:t>
            </a:r>
            <a:r>
              <a:rPr lang="ru-RU" i="1" dirty="0">
                <a:solidFill>
                  <a:srgbClr val="002060"/>
                </a:solidFill>
                <a:latin typeface="Times New Roman"/>
                <a:ea typeface="Times New Roman"/>
              </a:rPr>
              <a:t>методики освоения новых программ</a:t>
            </a:r>
            <a:r>
              <a:rPr lang="ru-RU" b="1" dirty="0">
                <a:latin typeface="Times New Roman"/>
                <a:ea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Методика </a:t>
            </a: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освоения новых программ</a:t>
            </a:r>
            <a:r>
              <a:rPr lang="ru-RU" dirty="0">
                <a:latin typeface="Times New Roman"/>
                <a:ea typeface="Times New Roman"/>
              </a:rPr>
              <a:t> заключается в следующем</a:t>
            </a:r>
            <a:r>
              <a:rPr lang="ru-RU" u="sng" dirty="0" smtClean="0">
                <a:latin typeface="Times New Roman"/>
                <a:ea typeface="Times New Roman"/>
              </a:rPr>
              <a:t>: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прикладные программы в программном обеспечение имеют единообразный интерфейс, который состоит из трех основных компонентов: 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рабочего поля </a:t>
            </a:r>
            <a:r>
              <a:rPr lang="ru-RU" dirty="0">
                <a:latin typeface="Times New Roman"/>
                <a:ea typeface="Times New Roman"/>
              </a:rPr>
              <a:t>(области для выполнения работы или воспроизведения данных);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рабочих инструментов</a:t>
            </a:r>
            <a:r>
              <a:rPr lang="ru-RU" dirty="0">
                <a:latin typeface="Times New Roman"/>
                <a:ea typeface="Times New Roman"/>
              </a:rPr>
              <a:t> (инструментов для выполнения работы);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элементов управления </a:t>
            </a:r>
            <a:r>
              <a:rPr lang="ru-RU" dirty="0">
                <a:latin typeface="Times New Roman"/>
                <a:ea typeface="Times New Roman"/>
              </a:rPr>
              <a:t>(средств для настройки инструментов, режимов работы, параметров документа</a:t>
            </a:r>
            <a:r>
              <a:rPr lang="ru-RU" dirty="0" smtClean="0">
                <a:latin typeface="Times New Roman"/>
                <a:ea typeface="Times New Roman"/>
              </a:rPr>
              <a:t>).</a:t>
            </a:r>
            <a:endParaRPr lang="ru-RU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475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 algn="just">
              <a:spcAft>
                <a:spcPts val="0"/>
              </a:spcAft>
            </a:pP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Первоначальное изучение </a:t>
            </a:r>
            <a:r>
              <a:rPr lang="ru-RU" sz="2000" dirty="0">
                <a:latin typeface="Times New Roman"/>
                <a:ea typeface="Times New Roman"/>
              </a:rPr>
              <a:t>незнакомой прикладной программы сводится </a:t>
            </a: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к двум пунктам</a:t>
            </a:r>
            <a:r>
              <a:rPr lang="ru-RU" sz="2000" dirty="0">
                <a:latin typeface="Times New Roman"/>
                <a:ea typeface="Times New Roman"/>
              </a:rPr>
              <a:t>: 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</a:rPr>
              <a:t>изучению рабочих инструментов;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</a:rPr>
              <a:t>изучению элементов управления</a:t>
            </a:r>
            <a:r>
              <a:rPr lang="ru-RU" sz="2000" dirty="0" smtClean="0">
                <a:latin typeface="Times New Roman"/>
                <a:ea typeface="Times New Roman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000" dirty="0">
              <a:latin typeface="Times New Roman"/>
              <a:ea typeface="Times New Roman"/>
            </a:endParaRPr>
          </a:p>
          <a:p>
            <a:pPr indent="442913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Для этого используется </a:t>
            </a:r>
            <a:r>
              <a:rPr lang="ru-RU" sz="2000" i="1" dirty="0">
                <a:solidFill>
                  <a:srgbClr val="C00000"/>
                </a:solidFill>
                <a:latin typeface="Times New Roman"/>
                <a:ea typeface="Times New Roman"/>
              </a:rPr>
              <a:t>интерактивный метод знакомства с программой:</a:t>
            </a: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Times New Roman"/>
                <a:ea typeface="Times New Roman"/>
              </a:rPr>
              <a:t>чтобы научиться работать, следует работать. </a:t>
            </a: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На примере одного из приложений </a:t>
            </a:r>
            <a:r>
              <a:rPr lang="ru-RU" sz="2000" dirty="0">
                <a:latin typeface="Times New Roman"/>
                <a:ea typeface="Times New Roman"/>
              </a:rPr>
              <a:t>учащиеся под руководством учителя </a:t>
            </a:r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изучают методику освоения новых программ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</a:rPr>
              <a:t>,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000" i="1" dirty="0">
                <a:latin typeface="Times New Roman"/>
                <a:ea typeface="Times New Roman"/>
              </a:rPr>
              <a:t>т.е. анализируется интерфейс программы:</a:t>
            </a:r>
            <a:r>
              <a:rPr lang="ru-RU" sz="2000" dirty="0">
                <a:latin typeface="Times New Roman"/>
                <a:ea typeface="Times New Roman"/>
              </a:rPr>
              <a:t> внимательно просматривается окно программы, обращается внимание на его основные элементы, выделяются знакомые и незнакомые. Элементы окна программы, которые появляются в первый момент, являются наиболее важными.</a:t>
            </a:r>
          </a:p>
          <a:p>
            <a:pPr indent="457200" algn="just">
              <a:spcAft>
                <a:spcPts val="0"/>
              </a:spcAft>
            </a:pPr>
            <a:endParaRPr lang="en-US" sz="20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Таким </a:t>
            </a:r>
            <a:r>
              <a:rPr lang="ru-RU" sz="2000" dirty="0">
                <a:latin typeface="Times New Roman"/>
                <a:ea typeface="Times New Roman"/>
              </a:rPr>
              <a:t>образом, данная методика развивает </a:t>
            </a:r>
            <a:r>
              <a:rPr lang="ru-RU" sz="2000" dirty="0" err="1">
                <a:solidFill>
                  <a:srgbClr val="C00000"/>
                </a:solidFill>
                <a:latin typeface="Times New Roman"/>
                <a:ea typeface="Times New Roman"/>
              </a:rPr>
              <a:t>общеучебные</a:t>
            </a: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 умения </a:t>
            </a:r>
            <a:r>
              <a:rPr lang="ru-RU" sz="2000" dirty="0">
                <a:latin typeface="Times New Roman"/>
                <a:ea typeface="Times New Roman"/>
              </a:rPr>
              <a:t>(в широком понимании): умения учиться жить – вырабатывает умения </a:t>
            </a: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приспосабливаться к изменяющимся условиям.</a:t>
            </a:r>
          </a:p>
          <a:p>
            <a:pPr lvl="0" algn="just">
              <a:spcAft>
                <a:spcPts val="0"/>
              </a:spcAft>
              <a:buSzPts val="1000"/>
              <a:tabLst>
                <a:tab pos="457200" algn="l"/>
              </a:tabLst>
            </a:pPr>
            <a:endParaRPr lang="ru-RU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06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64999">
              <a:schemeClr val="bg1"/>
            </a:gs>
            <a:gs pos="100000">
              <a:srgbClr val="D1C39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42493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Times New Roman"/>
              </a:rPr>
              <a:t>После </a:t>
            </a:r>
            <a:r>
              <a:rPr lang="ru-RU" sz="2200" dirty="0">
                <a:solidFill>
                  <a:srgbClr val="C00000"/>
                </a:solidFill>
                <a:latin typeface="Times New Roman"/>
                <a:ea typeface="Times New Roman"/>
              </a:rPr>
              <a:t>изучения методики </a:t>
            </a:r>
            <a:r>
              <a:rPr lang="ru-RU" sz="2200" dirty="0">
                <a:latin typeface="Times New Roman"/>
                <a:ea typeface="Times New Roman"/>
              </a:rPr>
              <a:t>освоения новых программ учащимся </a:t>
            </a:r>
            <a:r>
              <a:rPr lang="ru-RU" sz="2200" i="1" dirty="0">
                <a:solidFill>
                  <a:schemeClr val="tx2"/>
                </a:solidFill>
                <a:latin typeface="Times New Roman"/>
                <a:ea typeface="Times New Roman"/>
              </a:rPr>
              <a:t>предлагается разработать</a:t>
            </a:r>
            <a:r>
              <a:rPr lang="ru-RU" sz="22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200" b="1" dirty="0">
                <a:solidFill>
                  <a:schemeClr val="tx2"/>
                </a:solidFill>
                <a:latin typeface="Times New Roman"/>
                <a:ea typeface="Times New Roman"/>
              </a:rPr>
              <a:t>проект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ru-RU" sz="2200" dirty="0">
                <a:latin typeface="Times New Roman"/>
                <a:ea typeface="Times New Roman"/>
              </a:rPr>
              <a:t>для реализации которого они будут использовать соответствующие программные приложения. Выполняя проект, учащиеся на уроках и дома </a:t>
            </a:r>
            <a:r>
              <a:rPr lang="ru-RU" sz="2200" b="1" dirty="0">
                <a:solidFill>
                  <a:schemeClr val="tx2"/>
                </a:solidFill>
                <a:latin typeface="Times New Roman"/>
                <a:ea typeface="Times New Roman"/>
              </a:rPr>
              <a:t>самостоятельно осваивают новые программы</a:t>
            </a:r>
            <a:r>
              <a:rPr lang="ru-RU" sz="2200" dirty="0">
                <a:solidFill>
                  <a:schemeClr val="tx2"/>
                </a:solidFill>
                <a:latin typeface="Times New Roman"/>
                <a:ea typeface="Times New Roman"/>
              </a:rPr>
              <a:t>,</a:t>
            </a:r>
            <a:r>
              <a:rPr lang="ru-RU" sz="2200" dirty="0">
                <a:latin typeface="Times New Roman"/>
                <a:ea typeface="Times New Roman"/>
              </a:rPr>
              <a:t> используя изученную методику</a:t>
            </a:r>
            <a:r>
              <a:rPr lang="ru-RU" sz="2200" dirty="0" smtClean="0">
                <a:latin typeface="Times New Roman"/>
                <a:ea typeface="Times New Roman"/>
              </a:rPr>
              <a:t>.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Times New Roman"/>
              </a:rPr>
              <a:t> </a:t>
            </a:r>
            <a:endParaRPr lang="en-US" sz="22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22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 </a:t>
            </a:r>
            <a:r>
              <a:rPr lang="ru-RU" sz="2200" dirty="0">
                <a:solidFill>
                  <a:srgbClr val="C00000"/>
                </a:solidFill>
                <a:latin typeface="Times New Roman"/>
                <a:ea typeface="Times New Roman"/>
              </a:rPr>
              <a:t>начале освоения </a:t>
            </a:r>
            <a:r>
              <a:rPr lang="ru-RU" sz="2200" dirty="0">
                <a:latin typeface="Times New Roman"/>
                <a:ea typeface="Times New Roman"/>
              </a:rPr>
              <a:t>каждой новой программы они </a:t>
            </a:r>
            <a:r>
              <a:rPr lang="ru-RU" sz="2200" i="1" dirty="0">
                <a:solidFill>
                  <a:schemeClr val="tx2"/>
                </a:solidFill>
                <a:latin typeface="Times New Roman"/>
                <a:ea typeface="Times New Roman"/>
              </a:rPr>
              <a:t>получают советы и рекомендации учителя</a:t>
            </a:r>
            <a:r>
              <a:rPr lang="ru-RU" sz="22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200" dirty="0">
                <a:latin typeface="Times New Roman"/>
                <a:ea typeface="Times New Roman"/>
              </a:rPr>
              <a:t>как грамотно, профессионально работать с программой, а затем </a:t>
            </a:r>
            <a:r>
              <a:rPr lang="ru-RU" sz="2200" i="1" dirty="0">
                <a:solidFill>
                  <a:schemeClr val="tx2"/>
                </a:solidFill>
                <a:latin typeface="Times New Roman"/>
                <a:ea typeface="Times New Roman"/>
              </a:rPr>
              <a:t>постоянно консультируются</a:t>
            </a:r>
            <a:r>
              <a:rPr lang="ru-RU" sz="2200" dirty="0">
                <a:solidFill>
                  <a:schemeClr val="tx2"/>
                </a:solidFill>
                <a:latin typeface="Times New Roman"/>
                <a:ea typeface="Times New Roman"/>
              </a:rPr>
              <a:t>. </a:t>
            </a:r>
            <a:r>
              <a:rPr lang="ru-RU" sz="2200" dirty="0">
                <a:latin typeface="Times New Roman"/>
                <a:ea typeface="Times New Roman"/>
              </a:rPr>
              <a:t>Метод проектов позволяет решить одну из задач в системе личностно-ориентированного подхода: </a:t>
            </a:r>
            <a:r>
              <a:rPr lang="ru-RU" sz="2200" dirty="0">
                <a:solidFill>
                  <a:srgbClr val="C00000"/>
                </a:solidFill>
                <a:latin typeface="Times New Roman"/>
                <a:ea typeface="Times New Roman"/>
              </a:rPr>
              <a:t>саморазвитие, самопознание и самореализация. </a:t>
            </a:r>
          </a:p>
          <a:p>
            <a:pPr indent="457200" algn="just">
              <a:spcAft>
                <a:spcPts val="0"/>
              </a:spcAft>
            </a:pPr>
            <a:endParaRPr lang="ru-RU" sz="2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01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64999">
              <a:schemeClr val="bg1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52736"/>
            <a:ext cx="8136904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Требования к проекту:</a:t>
            </a:r>
          </a:p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п</a:t>
            </a:r>
            <a:r>
              <a:rPr lang="ru-RU" sz="2400" dirty="0" smtClean="0">
                <a:latin typeface="Times New Roman"/>
                <a:ea typeface="Times New Roman"/>
              </a:rPr>
              <a:t>роект </a:t>
            </a:r>
            <a:r>
              <a:rPr lang="ru-RU" sz="2400" dirty="0">
                <a:latin typeface="Times New Roman"/>
                <a:ea typeface="Times New Roman"/>
              </a:rPr>
              <a:t>разрабатывается и реализуется </a:t>
            </a:r>
            <a:r>
              <a:rPr lang="ru-RU" sz="2400" dirty="0">
                <a:solidFill>
                  <a:srgbClr val="C00000"/>
                </a:solidFill>
                <a:latin typeface="Times New Roman"/>
                <a:ea typeface="Times New Roman"/>
              </a:rPr>
              <a:t>поэтапно</a:t>
            </a:r>
            <a:r>
              <a:rPr lang="ru-RU" sz="2400" dirty="0">
                <a:latin typeface="Times New Roman"/>
                <a:ea typeface="Times New Roman"/>
              </a:rPr>
              <a:t>. К проекту предъявляются следующие </a:t>
            </a:r>
            <a:r>
              <a:rPr lang="ru-RU" sz="2400" b="1" i="1" dirty="0">
                <a:solidFill>
                  <a:srgbClr val="002060"/>
                </a:solidFill>
                <a:latin typeface="Times New Roman"/>
                <a:ea typeface="Times New Roman"/>
              </a:rPr>
              <a:t>требования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: </a:t>
            </a:r>
            <a:endParaRPr lang="ru-RU" sz="24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Необходимо </a:t>
            </a:r>
            <a:r>
              <a:rPr lang="ru-RU" sz="2400" dirty="0">
                <a:solidFill>
                  <a:srgbClr val="C00000"/>
                </a:solidFill>
                <a:latin typeface="Times New Roman"/>
                <a:ea typeface="Times New Roman"/>
              </a:rPr>
              <a:t>разработать алгоритм проектирования </a:t>
            </a:r>
            <a:r>
              <a:rPr lang="ru-RU" sz="2400" dirty="0">
                <a:latin typeface="Times New Roman"/>
                <a:ea typeface="Times New Roman"/>
              </a:rPr>
              <a:t>или поэтапное разделение деятельности. На всех этапах учащиеся получают методические рекомендации или инструкции по выполнению проекта.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На каждом этапе </a:t>
            </a:r>
            <a:r>
              <a:rPr lang="ru-RU" sz="2400" dirty="0">
                <a:solidFill>
                  <a:srgbClr val="C00000"/>
                </a:solidFill>
                <a:latin typeface="Times New Roman"/>
                <a:ea typeface="Times New Roman"/>
              </a:rPr>
              <a:t>должны быть созданы документы в соответствии с перечнем.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При реализации проекта должно быть </a:t>
            </a:r>
            <a:r>
              <a:rPr lang="ru-RU" sz="2400" dirty="0">
                <a:solidFill>
                  <a:srgbClr val="C00000"/>
                </a:solidFill>
                <a:latin typeface="Times New Roman"/>
                <a:ea typeface="Times New Roman"/>
              </a:rPr>
              <a:t>использовано необходимое программное обеспечение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  <a:endParaRPr lang="ru-RU" sz="24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91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chemeClr val="bg1">
                <a:lumMod val="95000"/>
              </a:schemeClr>
            </a:gs>
            <a:gs pos="100000">
              <a:srgbClr val="D1C39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620688"/>
            <a:ext cx="7992888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 algn="just">
              <a:spcBef>
                <a:spcPts val="600"/>
              </a:spcBef>
              <a:spcAft>
                <a:spcPts val="0"/>
              </a:spcAft>
            </a:pPr>
            <a:r>
              <a:rPr lang="ru-RU" sz="2200" b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Задание </a:t>
            </a:r>
            <a:r>
              <a:rPr lang="ru-RU" sz="22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на разработку </a:t>
            </a:r>
            <a:r>
              <a:rPr lang="ru-RU" sz="2200" b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проекта:</a:t>
            </a:r>
            <a:endParaRPr lang="ru-RU" sz="2200" u="sng" dirty="0" smtClean="0">
              <a:latin typeface="Times New Roman"/>
              <a:ea typeface="Times New Roman"/>
            </a:endParaRPr>
          </a:p>
          <a:p>
            <a:pPr indent="442913" algn="just">
              <a:spcBef>
                <a:spcPts val="600"/>
              </a:spcBef>
              <a:spcAft>
                <a:spcPts val="0"/>
              </a:spcAft>
            </a:pPr>
            <a:r>
              <a:rPr lang="ru-RU" sz="2200" dirty="0">
                <a:latin typeface="Times New Roman"/>
                <a:ea typeface="Times New Roman"/>
              </a:rPr>
              <a:t>в</a:t>
            </a:r>
            <a:r>
              <a:rPr lang="ru-RU" sz="2200" dirty="0" smtClean="0">
                <a:latin typeface="Times New Roman"/>
                <a:ea typeface="Times New Roman"/>
              </a:rPr>
              <a:t> </a:t>
            </a:r>
            <a:r>
              <a:rPr lang="ru-RU" sz="2200" dirty="0">
                <a:solidFill>
                  <a:srgbClr val="C00000"/>
                </a:solidFill>
                <a:latin typeface="Times New Roman"/>
                <a:ea typeface="Times New Roman"/>
              </a:rPr>
              <a:t>каждой </a:t>
            </a:r>
            <a:r>
              <a:rPr lang="ru-RU" sz="22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параллели (9-11 классы) </a:t>
            </a:r>
            <a:r>
              <a:rPr lang="ru-RU" sz="2200" dirty="0">
                <a:latin typeface="Times New Roman"/>
                <a:ea typeface="Times New Roman"/>
              </a:rPr>
              <a:t>при освоении </a:t>
            </a:r>
            <a:r>
              <a:rPr lang="ru-RU" sz="2200" dirty="0">
                <a:solidFill>
                  <a:srgbClr val="C00000"/>
                </a:solidFill>
                <a:latin typeface="Times New Roman"/>
                <a:ea typeface="Times New Roman"/>
              </a:rPr>
              <a:t>любой компьютерной программы</a:t>
            </a:r>
            <a:r>
              <a:rPr lang="ru-RU" sz="2200" dirty="0">
                <a:latin typeface="Times New Roman"/>
                <a:ea typeface="Times New Roman"/>
              </a:rPr>
              <a:t> учащиеся получают </a:t>
            </a:r>
            <a:r>
              <a:rPr lang="ru-RU" sz="2200" b="1" dirty="0">
                <a:solidFill>
                  <a:srgbClr val="C00000"/>
                </a:solidFill>
                <a:latin typeface="Times New Roman"/>
                <a:ea typeface="Times New Roman"/>
              </a:rPr>
              <a:t>задание на разработку проекта </a:t>
            </a:r>
            <a:r>
              <a:rPr lang="ru-RU" sz="2200" dirty="0">
                <a:latin typeface="Times New Roman"/>
                <a:ea typeface="Times New Roman"/>
              </a:rPr>
              <a:t>по разным направлениям, например: </a:t>
            </a:r>
            <a:endParaRPr lang="ru-RU" sz="22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2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2"/>
                </a:solidFill>
                <a:latin typeface="Times New Roman"/>
                <a:ea typeface="Times New Roman"/>
              </a:rPr>
              <a:t>творческие и научно-исследовательские проекты по профильным предметам; 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2"/>
                </a:solidFill>
                <a:latin typeface="Times New Roman"/>
                <a:ea typeface="Times New Roman"/>
              </a:rPr>
              <a:t>проект «Разработка обучающей программы, мультимедийного пособия» по любому школьному предмету;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2"/>
                </a:solidFill>
                <a:latin typeface="Times New Roman"/>
                <a:ea typeface="Times New Roman"/>
              </a:rPr>
              <a:t>проект «Разработка тематического  сайта»; 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2"/>
                </a:solidFill>
                <a:latin typeface="Times New Roman"/>
                <a:ea typeface="Times New Roman"/>
              </a:rPr>
              <a:t>проект «Создание и презентация фирмы»; 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2"/>
                </a:solidFill>
                <a:latin typeface="Times New Roman"/>
                <a:ea typeface="Times New Roman"/>
              </a:rPr>
              <a:t>проект «Моя будущая профессия»;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2"/>
                </a:solidFill>
                <a:latin typeface="Times New Roman"/>
                <a:ea typeface="Times New Roman"/>
              </a:rPr>
              <a:t>проект </a:t>
            </a:r>
            <a:r>
              <a:rPr lang="ru-RU" sz="2200" dirty="0">
                <a:solidFill>
                  <a:srgbClr val="C00000"/>
                </a:solidFill>
                <a:latin typeface="Times New Roman"/>
                <a:ea typeface="Times New Roman"/>
              </a:rPr>
              <a:t>«Создание графической </a:t>
            </a:r>
            <a:r>
              <a:rPr lang="ru-RU" sz="22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ассоциации или иллюстрации </a:t>
            </a:r>
            <a:r>
              <a:rPr lang="ru-RU" sz="2200" dirty="0">
                <a:solidFill>
                  <a:srgbClr val="C00000"/>
                </a:solidFill>
                <a:latin typeface="Times New Roman"/>
                <a:ea typeface="Times New Roman"/>
              </a:rPr>
              <a:t>по литературному произведению»;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2"/>
                </a:solidFill>
                <a:latin typeface="Times New Roman"/>
                <a:ea typeface="Times New Roman"/>
              </a:rPr>
              <a:t>проект </a:t>
            </a:r>
            <a:r>
              <a:rPr lang="ru-RU" sz="2200" dirty="0">
                <a:solidFill>
                  <a:srgbClr val="C00000"/>
                </a:solidFill>
                <a:latin typeface="Times New Roman"/>
                <a:ea typeface="Times New Roman"/>
              </a:rPr>
              <a:t>«Цифровое искусство»;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chemeClr val="tx2"/>
                </a:solidFill>
                <a:latin typeface="Times New Roman"/>
                <a:ea typeface="Times New Roman"/>
              </a:rPr>
              <a:t>проект национальный орнамент и др.</a:t>
            </a:r>
          </a:p>
        </p:txBody>
      </p:sp>
    </p:spTree>
    <p:extLst>
      <p:ext uri="{BB962C8B-B14F-4D97-AF65-F5344CB8AC3E}">
        <p14:creationId xmlns:p14="http://schemas.microsoft.com/office/powerpoint/2010/main" val="121378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chemeClr val="bg2">
                <a:lumMod val="9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56895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71500">
              <a:spcAft>
                <a:spcPts val="0"/>
              </a:spcAft>
            </a:pPr>
            <a:r>
              <a:rPr lang="ru-RU" sz="20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Рассмотрим на примере этапы разработки одного из видов творческого проекта</a:t>
            </a:r>
            <a:r>
              <a:rPr lang="ru-RU" sz="2000" u="sng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000" i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:  проект «Создание и презентация </a:t>
            </a: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фирмы </a:t>
            </a:r>
          </a:p>
          <a:p>
            <a:pPr>
              <a:spcAft>
                <a:spcPts val="0"/>
              </a:spcAft>
            </a:pP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по благоустройству города «Мой город</a:t>
            </a:r>
            <a:r>
              <a:rPr lang="ru-RU" sz="2000" i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».</a:t>
            </a:r>
            <a:endParaRPr lang="ru-RU" sz="2000" i="1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en-US" sz="2000" b="1" dirty="0">
                <a:latin typeface="Times New Roman"/>
                <a:ea typeface="Times New Roman"/>
              </a:rPr>
              <a:t>I</a:t>
            </a:r>
            <a:r>
              <a:rPr lang="ru-RU" sz="2000" b="1" dirty="0" smtClean="0">
                <a:latin typeface="Times New Roman"/>
                <a:ea typeface="Times New Roman"/>
              </a:rPr>
              <a:t>.</a:t>
            </a:r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Разработка бизнес-плана, </a:t>
            </a:r>
            <a:r>
              <a:rPr lang="ru-RU" sz="2000" dirty="0">
                <a:latin typeface="Times New Roman"/>
                <a:ea typeface="Times New Roman"/>
              </a:rPr>
              <a:t>который должен содержать: основные цели предприятия, обзор рынка, возможности, конкурентоспособность, текущие цели и задачи, финансовый план, требуемые ресурсы, список сотрудников и т.д.</a:t>
            </a:r>
          </a:p>
          <a:p>
            <a:pPr algn="just">
              <a:spcAft>
                <a:spcPts val="0"/>
              </a:spcAft>
            </a:pPr>
            <a:r>
              <a:rPr lang="en-US" sz="2000" b="1" dirty="0" smtClean="0">
                <a:latin typeface="Times New Roman"/>
                <a:ea typeface="Times New Roman"/>
              </a:rPr>
              <a:t>II</a:t>
            </a:r>
            <a:r>
              <a:rPr lang="ru-RU" sz="2000" b="1" dirty="0" smtClean="0">
                <a:latin typeface="Times New Roman"/>
                <a:ea typeface="Times New Roman"/>
              </a:rPr>
              <a:t>.</a:t>
            </a:r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Создание документов </a:t>
            </a:r>
            <a:r>
              <a:rPr lang="ru-RU" sz="2000" dirty="0">
                <a:latin typeface="Times New Roman"/>
                <a:ea typeface="Times New Roman"/>
              </a:rPr>
              <a:t>с использованием программ из ПО: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1</a:t>
            </a:r>
            <a:r>
              <a:rPr lang="ru-RU" sz="2000" dirty="0" smtClean="0">
                <a:latin typeface="Times New Roman"/>
                <a:ea typeface="Times New Roman"/>
              </a:rPr>
              <a:t>) </a:t>
            </a:r>
            <a:r>
              <a:rPr lang="ru-RU" sz="2000" dirty="0">
                <a:latin typeface="Times New Roman"/>
                <a:ea typeface="Times New Roman"/>
              </a:rPr>
              <a:t>работа с ПО </a:t>
            </a: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для создания и редактирования графики по теме «Дизайн»: 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создание абстрактного рисунка (с использованием геометрических фигур) для оформления интерьера офиса;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создание фирменного знака (логотипа фирмы);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создание герба (фирмы, семьи).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2</a:t>
            </a:r>
            <a:r>
              <a:rPr lang="ru-RU" sz="2000" dirty="0" smtClean="0">
                <a:latin typeface="Times New Roman"/>
                <a:ea typeface="Times New Roman"/>
              </a:rPr>
              <a:t>) </a:t>
            </a:r>
            <a:r>
              <a:rPr lang="ru-RU" sz="2000" dirty="0">
                <a:latin typeface="Times New Roman"/>
                <a:ea typeface="Times New Roman"/>
              </a:rPr>
              <a:t>работа с ПО </a:t>
            </a:r>
            <a:r>
              <a:rPr lang="ru-RU" sz="2000" dirty="0">
                <a:solidFill>
                  <a:srgbClr val="C00000"/>
                </a:solidFill>
                <a:latin typeface="Times New Roman"/>
                <a:ea typeface="Times New Roman"/>
              </a:rPr>
              <a:t>для создания и редактирования текстов: 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создание рекламного щита (или плаката) для рекламы фирмы;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создание визитки;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i="1" dirty="0">
                <a:solidFill>
                  <a:schemeClr val="tx2"/>
                </a:solidFill>
                <a:latin typeface="Times New Roman"/>
                <a:ea typeface="Times New Roman"/>
              </a:rPr>
              <a:t>создание рабочей документации для фирмы (отчеты, письма, благодарности и т.д.);</a:t>
            </a:r>
            <a:endParaRPr lang="ru-RU" sz="2000" i="1" dirty="0">
              <a:solidFill>
                <a:schemeClr val="tx2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3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1498</Words>
  <Application>Microsoft Office PowerPoint</Application>
  <PresentationFormat>Экран (4:3)</PresentationFormat>
  <Paragraphs>137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 Unicode MS</vt:lpstr>
      <vt:lpstr>Arial</vt:lpstr>
      <vt:lpstr>Calibri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Альфия</dc:creator>
  <cp:lastModifiedBy>Равиль</cp:lastModifiedBy>
  <cp:revision>78</cp:revision>
  <dcterms:created xsi:type="dcterms:W3CDTF">2016-03-26T18:11:27Z</dcterms:created>
  <dcterms:modified xsi:type="dcterms:W3CDTF">2016-04-27T18:08:57Z</dcterms:modified>
</cp:coreProperties>
</file>